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56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0" r:id="rId13"/>
    <p:sldId id="279" r:id="rId14"/>
    <p:sldId id="271" r:id="rId15"/>
    <p:sldId id="291" r:id="rId16"/>
    <p:sldId id="292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674" y="-10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6210D4-9015-46A4-AC0E-6E06E45A576A}" type="datetimeFigureOut">
              <a:rPr lang="en-AU" smtClean="0"/>
              <a:pPr/>
              <a:t>1/04/2014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D277E9-C7C0-4BD3-8D94-6E773BF0A9A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cid:image003.jpg@01CD1F38.6F3BC4B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90656" cy="4538935"/>
          </a:xfrm>
        </p:spPr>
        <p:txBody>
          <a:bodyPr anchor="t"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 Fire and Explosion Seminar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Capella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27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 2014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9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/>
        </p:blipFill>
        <p:spPr>
          <a:xfrm>
            <a:off x="-15974" y="1556792"/>
            <a:ext cx="9159974" cy="5301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Off scale CO at portal +5000ppm.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 GC arrived and explosion risk assessed, men re-entered.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Fire identified and recovery suspended.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Didn’t want to flood area. Had to get the </a:t>
            </a:r>
            <a:r>
              <a:rPr lang="en-US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MineShield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from NSW</a:t>
            </a:r>
          </a:p>
        </p:txBody>
      </p:sp>
    </p:spTree>
    <p:extLst>
      <p:ext uri="{BB962C8B-B14F-4D97-AF65-F5344CB8AC3E}">
        <p14:creationId xmlns:p14="http://schemas.microsoft.com/office/powerpoint/2010/main" val="2295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/>
        </p:blipFill>
        <p:spPr>
          <a:xfrm>
            <a:off x="-15974" y="1556792"/>
            <a:ext cx="9159974" cy="5301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Enough N2 but no Propane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Direct injection froze ground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Gas results OK, UG inspection detected a fire.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Men recovered with aid of inertisation. </a:t>
            </a:r>
          </a:p>
        </p:txBody>
      </p:sp>
    </p:spTree>
    <p:extLst>
      <p:ext uri="{BB962C8B-B14F-4D97-AF65-F5344CB8AC3E}">
        <p14:creationId xmlns:p14="http://schemas.microsoft.com/office/powerpoint/2010/main" val="2143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8"/>
          <a:stretch/>
        </p:blipFill>
        <p:spPr>
          <a:xfrm>
            <a:off x="-8384" y="1556791"/>
            <a:ext cx="9152384" cy="5301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AU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Stonedusting</a:t>
            </a: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water barrier and </a:t>
            </a:r>
            <a:r>
              <a:rPr lang="en-AU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swilly</a:t>
            </a: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probably saved the lives of others in the mine. </a:t>
            </a:r>
          </a:p>
          <a:p>
            <a:pPr marL="137160" indent="0">
              <a:buNone/>
            </a:pP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Compressed air hoses at face </a:t>
            </a:r>
            <a:r>
              <a:rPr lang="en-AU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were not AS. </a:t>
            </a:r>
            <a:endParaRPr lang="en-AU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17130" r="-322" b="11659"/>
          <a:stretch/>
        </p:blipFill>
        <p:spPr>
          <a:xfrm>
            <a:off x="29344" y="1524000"/>
            <a:ext cx="9114656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Emergency MGT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No Structure established</a:t>
            </a:r>
          </a:p>
          <a:p>
            <a:pPr marL="137160" indent="0">
              <a:buNone/>
            </a:pP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No line of command</a:t>
            </a:r>
          </a:p>
          <a:p>
            <a:pPr marL="137160" indent="0">
              <a:buNone/>
            </a:pP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No system of briefing officials</a:t>
            </a:r>
          </a:p>
          <a:p>
            <a:pPr marL="137160" indent="0">
              <a:buNone/>
            </a:pPr>
            <a:r>
              <a:rPr lang="en-A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No recording of information obtained </a:t>
            </a:r>
            <a:endParaRPr lang="en-AU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4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/>
          <a:stretch/>
        </p:blipFill>
        <p:spPr>
          <a:xfrm>
            <a:off x="0" y="1466850"/>
            <a:ext cx="9144000" cy="539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050904" cy="922114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Flame Lamps prohibited.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Frictional ignition research and other ignition sources.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Training, including Induction Training, Refresher Training and an exam to be experienced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Training in explosions. </a:t>
            </a:r>
          </a:p>
          <a:p>
            <a:pPr>
              <a:buFont typeface="Arial" pitchFamily="34" charset="0"/>
              <a:buChar char="•"/>
            </a:pPr>
            <a:endParaRPr lang="en-AU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en-A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49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5"/>
          <a:stretch/>
        </p:blipFill>
        <p:spPr>
          <a:xfrm>
            <a:off x="0" y="1484785"/>
            <a:ext cx="9144000" cy="537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050904" cy="922114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of Emergency Procedures.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Up to date list of experts maintained by DME.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Availability of Chromatograph to detect hydrogen content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SIMTARS autonomy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Inertisation</a:t>
            </a:r>
          </a:p>
          <a:p>
            <a:pPr>
              <a:buFont typeface="Arial" pitchFamily="34" charset="0"/>
              <a:buChar char="•"/>
            </a:pPr>
            <a:endParaRPr lang="en-AU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en-A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27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b="8016"/>
          <a:stretch/>
        </p:blipFill>
        <p:spPr>
          <a:xfrm>
            <a:off x="0" y="1504950"/>
            <a:ext cx="91440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050904" cy="922114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Enforcement of Aluminium Alloys.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Continuous gas monitoring. 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Approved Scheme for extraction</a:t>
            </a:r>
          </a:p>
          <a:p>
            <a:pPr>
              <a:buFont typeface="Arial" pitchFamily="34" charset="0"/>
              <a:buChar char="•"/>
            </a:pPr>
            <a:r>
              <a:rPr lang="en-A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 overseas developments</a:t>
            </a:r>
          </a:p>
          <a:p>
            <a:pPr>
              <a:buFont typeface="Arial" pitchFamily="34" charset="0"/>
              <a:buChar char="•"/>
            </a:pPr>
            <a:endParaRPr lang="en-AU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en-A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8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050904" cy="922114"/>
          </a:xfrm>
        </p:spPr>
        <p:txBody>
          <a:bodyPr/>
          <a:lstStyle/>
          <a:p>
            <a:r>
              <a:rPr lang="en-AU" dirty="0" smtClean="0"/>
              <a:t>Memorial</a:t>
            </a:r>
            <a:endParaRPr lang="en-AU" dirty="0"/>
          </a:p>
        </p:txBody>
      </p:sp>
      <p:pic>
        <p:nvPicPr>
          <p:cNvPr id="1026" name="Picture 2" descr="http://www.mineaccidents.com.au/uploads/moura-2-stat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483768" cy="53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46" y="1556792"/>
            <a:ext cx="6068094" cy="53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1"/>
          <a:stretch/>
        </p:blipFill>
        <p:spPr>
          <a:xfrm>
            <a:off x="8260" y="1556793"/>
            <a:ext cx="9135740" cy="5301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990656" cy="5112568"/>
          </a:xfrm>
        </p:spPr>
        <p:txBody>
          <a:bodyPr anchor="ctr">
            <a:no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Moura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#4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8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July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1986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Men Killed.</a:t>
            </a:r>
            <a:endParaRPr lang="en-A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14782"/>
          <a:stretch/>
        </p:blipFill>
        <p:spPr>
          <a:xfrm>
            <a:off x="0" y="156210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Pillar Extraction in Main Dips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60m of massive sandstone roof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Fairly gassy (7m3/t – BUT 7 m thick)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Roof fall - CH4 into workings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 possible ignition sources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Flame safety lamp most likely</a:t>
            </a:r>
          </a:p>
          <a:p>
            <a:pPr>
              <a:buFont typeface="Arial" pitchFamily="34" charset="0"/>
              <a:buChar char="•"/>
            </a:pPr>
            <a:endParaRPr lang="en-US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14782"/>
          <a:stretch/>
        </p:blipFill>
        <p:spPr>
          <a:xfrm>
            <a:off x="0" y="156210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 men escaped from UG.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Assumed a fall (expected)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Men sent underground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Inspector found CO at fan</a:t>
            </a:r>
          </a:p>
          <a:p>
            <a:pPr>
              <a:buFont typeface="Arial" pitchFamily="34" charset="0"/>
              <a:buChar char="•"/>
            </a:pPr>
            <a:endParaRPr lang="en-US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3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14782"/>
          <a:stretch/>
        </p:blipFill>
        <p:spPr>
          <a:xfrm>
            <a:off x="0" y="156210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 men withdrawn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Rescue teams re-entered 36 </a:t>
            </a:r>
            <a:r>
              <a:rPr lang="en-US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hrs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later.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Found a orderly withdrawal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Young miner under SC.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Subsequent fire required inertisation. </a:t>
            </a:r>
          </a:p>
          <a:p>
            <a:pPr>
              <a:buFont typeface="Arial" pitchFamily="34" charset="0"/>
              <a:buChar char="•"/>
            </a:pPr>
            <a:endParaRPr lang="en-US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66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14782"/>
          <a:stretch/>
        </p:blipFill>
        <p:spPr>
          <a:xfrm>
            <a:off x="-12998" y="156210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Faulty and gassy area.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Swillies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due to faults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Up to May 86 no surface subsidence due to land ownership.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30</a:t>
            </a:r>
            <a:r>
              <a:rPr lang="en-US" sz="4100" b="1" baseline="300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June 86 full extraction commenced.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Inspector concerned about mining practices of 1 crew.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Failure to follow the extraction plan </a:t>
            </a:r>
          </a:p>
          <a:p>
            <a:pPr>
              <a:buFont typeface="Arial" pitchFamily="34" charset="0"/>
              <a:buChar char="•"/>
            </a:pPr>
            <a:endParaRPr lang="en-US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32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14782"/>
          <a:stretch/>
        </p:blipFill>
        <p:spPr>
          <a:xfrm>
            <a:off x="0" y="156210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Heavy weight observed on 15</a:t>
            </a:r>
            <a:r>
              <a:rPr lang="en-US" sz="4100" b="1" baseline="300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of July.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 unusual CH4 detected.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11:05 Explosion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Dust cloud around fan</a:t>
            </a:r>
          </a:p>
        </p:txBody>
      </p:sp>
    </p:spTree>
    <p:extLst>
      <p:ext uri="{BB962C8B-B14F-4D97-AF65-F5344CB8AC3E}">
        <p14:creationId xmlns:p14="http://schemas.microsoft.com/office/powerpoint/2010/main" val="22044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/>
        </p:blipFill>
        <p:spPr>
          <a:xfrm>
            <a:off x="-15974" y="1556792"/>
            <a:ext cx="9159974" cy="5301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Substantial damage to fan duct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 baffles blown 25 m.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Manager on holidays.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 over an hour after explosion it was assumed it was still a goaf fall.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Inspector recognised CO poisoning during debrief.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700 ppm CO detected at fan. </a:t>
            </a:r>
          </a:p>
        </p:txBody>
      </p:sp>
    </p:spTree>
    <p:extLst>
      <p:ext uri="{BB962C8B-B14F-4D97-AF65-F5344CB8AC3E}">
        <p14:creationId xmlns:p14="http://schemas.microsoft.com/office/powerpoint/2010/main" val="10308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/>
        </p:blipFill>
        <p:spPr>
          <a:xfrm>
            <a:off x="-15974" y="1556792"/>
            <a:ext cx="9159974" cy="5301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4330824" cy="1012974"/>
          </a:xfrm>
        </p:spPr>
        <p:txBody>
          <a:bodyPr/>
          <a:lstStyle/>
          <a:p>
            <a:r>
              <a:rPr lang="en-AU" dirty="0" smtClean="0"/>
              <a:t>Moura #4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1:07 pm 700 ppm CO 2.2% CH4 at </a:t>
            </a:r>
            <a:r>
              <a:rPr lang="en-US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Taj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Mahal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destroyed.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 debrief of MR teams identified explosion.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Rescue suspended until gas analysis. </a:t>
            </a:r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IR </a:t>
            </a:r>
            <a:r>
              <a:rPr lang="en-US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analyser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from MR</a:t>
            </a:r>
          </a:p>
        </p:txBody>
      </p:sp>
    </p:spTree>
    <p:extLst>
      <p:ext uri="{BB962C8B-B14F-4D97-AF65-F5344CB8AC3E}">
        <p14:creationId xmlns:p14="http://schemas.microsoft.com/office/powerpoint/2010/main" val="6833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1037</TotalTime>
  <Words>438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Mine Fire and Explosion Seminar      Capella – 27th March 2014</vt:lpstr>
      <vt:lpstr>Moura #4 16th July 1986 12 Men Killed.</vt:lpstr>
      <vt:lpstr>Moura #4</vt:lpstr>
      <vt:lpstr>Moura #4</vt:lpstr>
      <vt:lpstr>Moura #4</vt:lpstr>
      <vt:lpstr>Moura #4</vt:lpstr>
      <vt:lpstr>Moura #4</vt:lpstr>
      <vt:lpstr>Moura #4</vt:lpstr>
      <vt:lpstr>Moura #4</vt:lpstr>
      <vt:lpstr>Moura #4</vt:lpstr>
      <vt:lpstr>Moura #4</vt:lpstr>
      <vt:lpstr>Findings</vt:lpstr>
      <vt:lpstr>Emergency MGT</vt:lpstr>
      <vt:lpstr>Recommendations</vt:lpstr>
      <vt:lpstr>Recommendations</vt:lpstr>
      <vt:lpstr>Recommendations</vt:lpstr>
      <vt:lpstr>Memorial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MSIA</dc:title>
  <dc:creator>mark</dc:creator>
  <cp:lastModifiedBy>Mark Parcell</cp:lastModifiedBy>
  <cp:revision>43</cp:revision>
  <dcterms:created xsi:type="dcterms:W3CDTF">2012-05-07T11:57:10Z</dcterms:created>
  <dcterms:modified xsi:type="dcterms:W3CDTF">2014-04-01T05:07:43Z</dcterms:modified>
</cp:coreProperties>
</file>