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4"/>
  </p:notesMasterIdLst>
  <p:handoutMasterIdLst>
    <p:handoutMasterId r:id="rId25"/>
  </p:handoutMasterIdLst>
  <p:sldIdLst>
    <p:sldId id="286" r:id="rId2"/>
    <p:sldId id="280" r:id="rId3"/>
    <p:sldId id="284" r:id="rId4"/>
    <p:sldId id="269" r:id="rId5"/>
    <p:sldId id="277" r:id="rId6"/>
    <p:sldId id="270" r:id="rId7"/>
    <p:sldId id="273" r:id="rId8"/>
    <p:sldId id="274" r:id="rId9"/>
    <p:sldId id="278" r:id="rId10"/>
    <p:sldId id="260" r:id="rId11"/>
    <p:sldId id="281" r:id="rId12"/>
    <p:sldId id="296" r:id="rId13"/>
    <p:sldId id="282" r:id="rId14"/>
    <p:sldId id="285" r:id="rId15"/>
    <p:sldId id="261" r:id="rId16"/>
    <p:sldId id="262" r:id="rId17"/>
    <p:sldId id="264" r:id="rId18"/>
    <p:sldId id="265" r:id="rId19"/>
    <p:sldId id="266" r:id="rId20"/>
    <p:sldId id="275" r:id="rId21"/>
    <p:sldId id="288" r:id="rId22"/>
    <p:sldId id="295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1" autoAdjust="0"/>
    <p:restoredTop sz="86379" autoAdjust="0"/>
  </p:normalViewPr>
  <p:slideViewPr>
    <p:cSldViewPr>
      <p:cViewPr>
        <p:scale>
          <a:sx n="82" d="100"/>
          <a:sy n="82" d="100"/>
        </p:scale>
        <p:origin x="-72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940FD1-B44F-4465-8032-4D27A5797A16}" type="datetimeFigureOut">
              <a:rPr lang="en-CA" smtClean="0"/>
              <a:t>2014-01-27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9538CF4-02FE-4AA3-9B00-68FE36A7C76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8609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AFB85F8-E321-4234-B6CF-C0BA4BAABE69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5CFB496-4CDF-47F8-AA58-A1790D8A5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9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FB496-4CDF-47F8-AA58-A1790D8A55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55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FB496-4CDF-47F8-AA58-A1790D8A55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42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FB496-4CDF-47F8-AA58-A1790D8A55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43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FB496-4CDF-47F8-AA58-A1790D8A55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86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FB496-4CDF-47F8-AA58-A1790D8A55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90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FB496-4CDF-47F8-AA58-A1790D8A55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05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FB496-4CDF-47F8-AA58-A1790D8A55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09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ECAD-056C-4E56-BFF9-1E8CFEA89AA0}" type="datetimeFigureOut">
              <a:rPr lang="en-CA" smtClean="0"/>
              <a:t>2014-01-27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D269-105B-4B78-9D74-53747CB887D8}" type="slidenum">
              <a:rPr lang="en-CA" smtClean="0"/>
              <a:t>‹#›</a:t>
            </a:fld>
            <a:endParaRPr lang="en-CA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ECAD-056C-4E56-BFF9-1E8CFEA89AA0}" type="datetimeFigureOut">
              <a:rPr lang="en-CA" smtClean="0"/>
              <a:t>2014-01-27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D269-105B-4B78-9D74-53747CB887D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ECAD-056C-4E56-BFF9-1E8CFEA89AA0}" type="datetimeFigureOut">
              <a:rPr lang="en-CA" smtClean="0"/>
              <a:t>2014-01-27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D269-105B-4B78-9D74-53747CB887D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ECAD-056C-4E56-BFF9-1E8CFEA89AA0}" type="datetimeFigureOut">
              <a:rPr lang="en-CA" smtClean="0"/>
              <a:t>2014-01-27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D269-105B-4B78-9D74-53747CB887D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ECAD-056C-4E56-BFF9-1E8CFEA89AA0}" type="datetimeFigureOut">
              <a:rPr lang="en-CA" smtClean="0"/>
              <a:t>2014-01-27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5BFD269-105B-4B78-9D74-53747CB887D8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ECAD-056C-4E56-BFF9-1E8CFEA89AA0}" type="datetimeFigureOut">
              <a:rPr lang="en-CA" smtClean="0"/>
              <a:t>2014-01-27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D269-105B-4B78-9D74-53747CB887D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ECAD-056C-4E56-BFF9-1E8CFEA89AA0}" type="datetimeFigureOut">
              <a:rPr lang="en-CA" smtClean="0"/>
              <a:t>2014-01-27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D269-105B-4B78-9D74-53747CB887D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ECAD-056C-4E56-BFF9-1E8CFEA89AA0}" type="datetimeFigureOut">
              <a:rPr lang="en-CA" smtClean="0"/>
              <a:t>2014-01-27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D269-105B-4B78-9D74-53747CB887D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ECAD-056C-4E56-BFF9-1E8CFEA89AA0}" type="datetimeFigureOut">
              <a:rPr lang="en-CA" smtClean="0"/>
              <a:t>2014-01-27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D269-105B-4B78-9D74-53747CB887D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ECAD-056C-4E56-BFF9-1E8CFEA89AA0}" type="datetimeFigureOut">
              <a:rPr lang="en-CA" smtClean="0"/>
              <a:t>2014-01-27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D269-105B-4B78-9D74-53747CB887D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ECAD-056C-4E56-BFF9-1E8CFEA89AA0}" type="datetimeFigureOut">
              <a:rPr lang="en-CA" smtClean="0"/>
              <a:t>2014-01-27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D269-105B-4B78-9D74-53747CB887D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CB7ECAD-056C-4E56-BFF9-1E8CFEA89AA0}" type="datetimeFigureOut">
              <a:rPr lang="en-CA" smtClean="0"/>
              <a:t>2014-01-27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BFD269-105B-4B78-9D74-53747CB887D8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632848" cy="3672408"/>
          </a:xfrm>
        </p:spPr>
        <p:txBody>
          <a:bodyPr>
            <a:noAutofit/>
          </a:bodyPr>
          <a:lstStyle/>
          <a:p>
            <a:r>
              <a:rPr lang="en-CA" sz="6000" dirty="0" smtClean="0"/>
              <a:t>Hillcrest Mine Disaster </a:t>
            </a:r>
            <a:br>
              <a:rPr lang="en-CA" sz="6000" dirty="0" smtClean="0"/>
            </a:br>
            <a:r>
              <a:rPr lang="en-CA" sz="6000" dirty="0" smtClean="0"/>
              <a:t>June 19, 1914</a:t>
            </a: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254156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Hillcrest Mine Disaster </a:t>
            </a:r>
            <a:br>
              <a:rPr lang="en-CA" dirty="0" smtClean="0"/>
            </a:br>
            <a:r>
              <a:rPr lang="en-CA" sz="3100" dirty="0" smtClean="0"/>
              <a:t>100 Year Anniversary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04864"/>
            <a:ext cx="8147248" cy="4104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600" b="1" dirty="0" smtClean="0"/>
              <a:t>100</a:t>
            </a:r>
            <a:r>
              <a:rPr lang="en-CA" sz="3600" b="1" baseline="30000" dirty="0" smtClean="0"/>
              <a:t>th</a:t>
            </a:r>
            <a:r>
              <a:rPr lang="en-CA" sz="3600" b="1" dirty="0" smtClean="0"/>
              <a:t> Anniversary </a:t>
            </a:r>
          </a:p>
          <a:p>
            <a:pPr marL="0" indent="0" algn="ctr">
              <a:buNone/>
            </a:pPr>
            <a:r>
              <a:rPr lang="en-CA" sz="3600" b="1" dirty="0" smtClean="0"/>
              <a:t>Commemorative Restoration Project </a:t>
            </a:r>
          </a:p>
          <a:p>
            <a:pPr marL="0" indent="0">
              <a:buNone/>
            </a:pPr>
            <a:endParaRPr lang="en-CA" b="1" dirty="0" smtClean="0"/>
          </a:p>
          <a:p>
            <a:pPr marL="137160" indent="0">
              <a:buNone/>
            </a:pPr>
            <a:r>
              <a:rPr lang="en-CA" dirty="0" smtClean="0"/>
              <a:t>A new entrance feature to the cemetery that will appropriately identify and honour for visitors the significance of the Hillcrest Mine Disaster</a:t>
            </a:r>
          </a:p>
        </p:txBody>
      </p:sp>
    </p:spTree>
    <p:extLst>
      <p:ext uri="{BB962C8B-B14F-4D97-AF65-F5344CB8AC3E}">
        <p14:creationId xmlns:p14="http://schemas.microsoft.com/office/powerpoint/2010/main" val="416939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Hillcrest Mine Disaster </a:t>
            </a:r>
            <a:br>
              <a:rPr lang="en-CA" dirty="0" smtClean="0"/>
            </a:br>
            <a:r>
              <a:rPr lang="en-CA" sz="3100" dirty="0" smtClean="0"/>
              <a:t>100 Year Anniversary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CA" dirty="0" smtClean="0"/>
              <a:t>Entrance  Improvements</a:t>
            </a:r>
            <a:endParaRPr lang="en-CA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11" y="2546988"/>
            <a:ext cx="6120680" cy="397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Hillcrest Mine Disaster </a:t>
            </a:r>
            <a:br>
              <a:rPr lang="en-CA" dirty="0" smtClean="0"/>
            </a:br>
            <a:r>
              <a:rPr lang="en-CA" sz="3100" dirty="0" smtClean="0"/>
              <a:t>100 Year Anniversary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CA" dirty="0" smtClean="0"/>
              <a:t>Service gates</a:t>
            </a:r>
            <a:endParaRPr lang="en-C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429000"/>
            <a:ext cx="55880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2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Hillcrest Mine Disaster </a:t>
            </a:r>
            <a:br>
              <a:rPr lang="en-CA" dirty="0" smtClean="0"/>
            </a:br>
            <a:r>
              <a:rPr lang="en-CA" sz="3100" dirty="0" smtClean="0"/>
              <a:t>100 Year Anniversary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04864"/>
            <a:ext cx="8147248" cy="4104496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en-CA" b="1" dirty="0" smtClean="0"/>
              <a:t>Hillcrest Mine Disaster Memorial Committee </a:t>
            </a:r>
            <a:r>
              <a:rPr lang="en-CA" dirty="0" smtClean="0"/>
              <a:t> working in association with the </a:t>
            </a:r>
            <a:r>
              <a:rPr lang="en-CA" b="1" dirty="0" smtClean="0"/>
              <a:t>Crowsnest Heritage Initiative </a:t>
            </a:r>
            <a:r>
              <a:rPr lang="en-CA" dirty="0" smtClean="0"/>
              <a:t>&amp; the </a:t>
            </a:r>
            <a:r>
              <a:rPr lang="en-CA" b="1" dirty="0" smtClean="0"/>
              <a:t>Crowsnest Community Foundation </a:t>
            </a:r>
            <a:r>
              <a:rPr lang="en-CA" dirty="0" smtClean="0"/>
              <a:t>to complete  project </a:t>
            </a:r>
          </a:p>
          <a:p>
            <a:pPr marL="137160" indent="0">
              <a:buNone/>
            </a:pPr>
            <a:endParaRPr lang="en-CA" dirty="0" smtClean="0"/>
          </a:p>
          <a:p>
            <a:pPr marL="137160" indent="0">
              <a:buNone/>
            </a:pPr>
            <a:r>
              <a:rPr lang="en-CA" dirty="0" smtClean="0"/>
              <a:t>Project budget of $ 350,000  - to be achieved through grants and sponsorship</a:t>
            </a:r>
          </a:p>
          <a:p>
            <a:pPr marL="137160" indent="0">
              <a:buNone/>
            </a:pPr>
            <a:endParaRPr lang="en-CA" dirty="0" smtClean="0"/>
          </a:p>
          <a:p>
            <a:pPr marL="137160" indent="0">
              <a:buNone/>
            </a:pPr>
            <a:r>
              <a:rPr lang="en-CA" dirty="0" smtClean="0"/>
              <a:t>Charitable tax receipts issued on donations</a:t>
            </a:r>
          </a:p>
          <a:p>
            <a:pPr marL="137160" indent="0">
              <a:buNone/>
            </a:pPr>
            <a:endParaRPr lang="en-CA" dirty="0" smtClean="0"/>
          </a:p>
          <a:p>
            <a:pPr marL="13716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6827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Hillcrest Mine Disaster </a:t>
            </a:r>
            <a:br>
              <a:rPr lang="en-CA" dirty="0" smtClean="0"/>
            </a:br>
            <a:r>
              <a:rPr lang="en-CA" sz="3100" dirty="0" smtClean="0"/>
              <a:t>100 Year Anniversary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147248" cy="4104496"/>
          </a:xfrm>
        </p:spPr>
        <p:txBody>
          <a:bodyPr>
            <a:normAutofit fontScale="32500" lnSpcReduction="20000"/>
          </a:bodyPr>
          <a:lstStyle/>
          <a:p>
            <a:pPr marL="137160" indent="0">
              <a:buNone/>
            </a:pPr>
            <a:endParaRPr lang="en-CA" sz="13500" dirty="0"/>
          </a:p>
          <a:p>
            <a:pPr marL="137160" indent="0" algn="ctr">
              <a:buNone/>
            </a:pPr>
            <a:r>
              <a:rPr lang="en-CA" sz="13500" dirty="0" smtClean="0"/>
              <a:t>100</a:t>
            </a:r>
            <a:r>
              <a:rPr lang="en-CA" sz="13500" baseline="30000" dirty="0" smtClean="0"/>
              <a:t>th</a:t>
            </a:r>
            <a:r>
              <a:rPr lang="en-CA" sz="13500" dirty="0" smtClean="0"/>
              <a:t> Anniversary Weekend </a:t>
            </a:r>
          </a:p>
          <a:p>
            <a:pPr marL="137160" indent="0" algn="ctr">
              <a:buNone/>
            </a:pPr>
            <a:r>
              <a:rPr lang="en-CA" sz="13500" dirty="0" smtClean="0"/>
              <a:t>June 19-21, 2014</a:t>
            </a:r>
          </a:p>
          <a:p>
            <a:pPr marL="137160" indent="0" algn="ctr">
              <a:buNone/>
            </a:pPr>
            <a:endParaRPr lang="en-CA" sz="13500" dirty="0" smtClean="0"/>
          </a:p>
          <a:p>
            <a:pPr marL="137160" indent="0" algn="ctr">
              <a:buNone/>
            </a:pPr>
            <a:r>
              <a:rPr lang="en-CA" sz="13500" dirty="0" smtClean="0"/>
              <a:t>Save the Date</a:t>
            </a:r>
          </a:p>
          <a:p>
            <a:pPr marL="137160" indent="0">
              <a:buNone/>
            </a:pPr>
            <a:endParaRPr lang="en-CA" dirty="0" smtClean="0"/>
          </a:p>
          <a:p>
            <a:pPr marL="137160" indent="0">
              <a:buNone/>
            </a:pPr>
            <a:endParaRPr lang="en-CA" dirty="0" smtClean="0"/>
          </a:p>
          <a:p>
            <a:pPr marL="137160" indent="0">
              <a:buNone/>
            </a:pPr>
            <a:endParaRPr lang="en-CA" dirty="0" smtClean="0"/>
          </a:p>
          <a:p>
            <a:pPr marL="137160" indent="0">
              <a:buNone/>
            </a:pPr>
            <a:r>
              <a:rPr lang="en-CA" dirty="0" smtClean="0"/>
              <a:t> </a:t>
            </a:r>
          </a:p>
          <a:p>
            <a:pPr marL="137160" indent="0">
              <a:buNone/>
            </a:pPr>
            <a:r>
              <a:rPr lang="en-CA" dirty="0" smtClean="0"/>
              <a:t> </a:t>
            </a:r>
          </a:p>
          <a:p>
            <a:pPr marL="13716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27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Hillcrest Mine Disaster </a:t>
            </a:r>
            <a:br>
              <a:rPr lang="en-CA" dirty="0" smtClean="0"/>
            </a:br>
            <a:r>
              <a:rPr lang="en-CA" sz="3100" dirty="0" smtClean="0"/>
              <a:t>100 Year Anniversary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sz="3600" b="1" dirty="0" smtClean="0"/>
          </a:p>
          <a:p>
            <a:pPr marL="0" indent="0" algn="ctr">
              <a:buNone/>
            </a:pPr>
            <a:r>
              <a:rPr lang="en-CA" sz="3600" b="1" dirty="0" smtClean="0"/>
              <a:t>Commemoration Ceremony</a:t>
            </a:r>
          </a:p>
          <a:p>
            <a:pPr marL="0" indent="0" algn="ctr">
              <a:buNone/>
            </a:pPr>
            <a:r>
              <a:rPr lang="en-CA" sz="3600" b="1" dirty="0" smtClean="0"/>
              <a:t>Thursday, June 19</a:t>
            </a:r>
            <a:r>
              <a:rPr lang="en-CA" sz="3600" b="1" baseline="30000" dirty="0" smtClean="0"/>
              <a:t>th</a:t>
            </a:r>
          </a:p>
          <a:p>
            <a:pPr marL="0" indent="0" algn="ctr">
              <a:buNone/>
            </a:pPr>
            <a:endParaRPr lang="en-CA" sz="3600" b="1" dirty="0" smtClean="0"/>
          </a:p>
          <a:p>
            <a:pPr lvl="1"/>
            <a:r>
              <a:rPr lang="en-CA" dirty="0" smtClean="0"/>
              <a:t>Funeral Procession Re-enactment</a:t>
            </a:r>
          </a:p>
          <a:p>
            <a:pPr lvl="1"/>
            <a:r>
              <a:rPr lang="en-CA" dirty="0" smtClean="0"/>
              <a:t>Graveside Service</a:t>
            </a:r>
          </a:p>
          <a:p>
            <a:pPr lvl="1"/>
            <a:r>
              <a:rPr lang="en-CA" dirty="0" smtClean="0"/>
              <a:t>Evening Concert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68729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Hillcrest Mine Disaster </a:t>
            </a:r>
            <a:br>
              <a:rPr lang="en-CA" dirty="0" smtClean="0"/>
            </a:br>
            <a:r>
              <a:rPr lang="en-CA" sz="3100" dirty="0" smtClean="0"/>
              <a:t>100 Year Anniversary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600" b="1" dirty="0" smtClean="0"/>
              <a:t>Celebrating the Spirit of the Miner   Friday, June 20th</a:t>
            </a:r>
          </a:p>
          <a:p>
            <a:r>
              <a:rPr lang="en-CA" dirty="0" smtClean="0"/>
              <a:t>Showcase </a:t>
            </a:r>
            <a:r>
              <a:rPr lang="en-CA" dirty="0" err="1" smtClean="0"/>
              <a:t>Crowsnest</a:t>
            </a:r>
            <a:r>
              <a:rPr lang="en-CA" dirty="0" smtClean="0"/>
              <a:t> Pass;</a:t>
            </a:r>
          </a:p>
          <a:p>
            <a:pPr lvl="2"/>
            <a:r>
              <a:rPr lang="en-CA" dirty="0" smtClean="0"/>
              <a:t>Frank Slide Interpretive Centre</a:t>
            </a:r>
          </a:p>
          <a:p>
            <a:pPr lvl="2"/>
            <a:r>
              <a:rPr lang="en-CA" dirty="0" smtClean="0"/>
              <a:t>Bellevue Underground Mine</a:t>
            </a:r>
          </a:p>
          <a:p>
            <a:pPr lvl="2"/>
            <a:r>
              <a:rPr lang="en-CA" dirty="0" smtClean="0"/>
              <a:t>Crowsnest Museum</a:t>
            </a:r>
          </a:p>
          <a:p>
            <a:pPr lvl="2"/>
            <a:r>
              <a:rPr lang="en-CA" dirty="0" smtClean="0"/>
              <a:t>Crowsnest Pass Art Gallery </a:t>
            </a:r>
            <a:endParaRPr lang="en-CA" dirty="0"/>
          </a:p>
          <a:p>
            <a:r>
              <a:rPr lang="en-CA" dirty="0" smtClean="0"/>
              <a:t>Evening – Miners Picnic and </a:t>
            </a:r>
            <a:r>
              <a:rPr lang="en-CA" dirty="0"/>
              <a:t>O</a:t>
            </a:r>
            <a:r>
              <a:rPr lang="en-CA" dirty="0" smtClean="0"/>
              <a:t>utdoor Dance</a:t>
            </a:r>
          </a:p>
          <a:p>
            <a:pPr lvl="2"/>
            <a:r>
              <a:rPr lang="en-CA" dirty="0" smtClean="0"/>
              <a:t>Live music – Coal Creek Boys, beer gardens, barbeque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953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Hillcrest Mine Disaster </a:t>
            </a:r>
            <a:br>
              <a:rPr lang="en-CA" dirty="0" smtClean="0"/>
            </a:br>
            <a:r>
              <a:rPr lang="en-CA" sz="3100" dirty="0" smtClean="0"/>
              <a:t>100 Year Anniversary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600" b="1" dirty="0" smtClean="0"/>
              <a:t>Celebrating the Spirit of the Miner </a:t>
            </a:r>
          </a:p>
          <a:p>
            <a:pPr marL="0" indent="0" algn="ctr">
              <a:buNone/>
            </a:pPr>
            <a:r>
              <a:rPr lang="en-CA" sz="3600" b="1" dirty="0" smtClean="0"/>
              <a:t>Saturday, June 21</a:t>
            </a:r>
            <a:r>
              <a:rPr lang="en-CA" sz="3600" b="1" baseline="30000" dirty="0" smtClean="0"/>
              <a:t>st</a:t>
            </a:r>
            <a:endParaRPr lang="en-CA" sz="3600" b="1" dirty="0" smtClean="0"/>
          </a:p>
          <a:p>
            <a:pPr marL="0" indent="0" algn="ctr">
              <a:buNone/>
            </a:pPr>
            <a:endParaRPr lang="en-CA" sz="3600" b="1" dirty="0" smtClean="0"/>
          </a:p>
          <a:p>
            <a:r>
              <a:rPr lang="en-CA" dirty="0" smtClean="0"/>
              <a:t>Bellecrest Days events – Hillcrest</a:t>
            </a:r>
          </a:p>
          <a:p>
            <a:pPr lvl="1"/>
            <a:r>
              <a:rPr lang="en-CA" dirty="0" smtClean="0"/>
              <a:t>Pancake breakfast, parade, wagon rides, heavy horse pull, guided hikes to Hillcrest </a:t>
            </a:r>
            <a:r>
              <a:rPr lang="en-CA" dirty="0"/>
              <a:t>m</a:t>
            </a:r>
            <a:r>
              <a:rPr lang="en-CA" dirty="0" smtClean="0"/>
              <a:t>ine site</a:t>
            </a:r>
          </a:p>
          <a:p>
            <a:pPr lvl="1"/>
            <a:r>
              <a:rPr lang="en-CA" dirty="0" smtClean="0"/>
              <a:t>Hillcrest Miners Club  featuring Maria Dunn</a:t>
            </a:r>
          </a:p>
          <a:p>
            <a:r>
              <a:rPr lang="en-CA" dirty="0" smtClean="0"/>
              <a:t>Evening events  - Museum event - live music</a:t>
            </a:r>
          </a:p>
        </p:txBody>
      </p:sp>
    </p:spTree>
    <p:extLst>
      <p:ext uri="{BB962C8B-B14F-4D97-AF65-F5344CB8AC3E}">
        <p14:creationId xmlns:p14="http://schemas.microsoft.com/office/powerpoint/2010/main" val="28235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Hillcrest Mine Disaster </a:t>
            </a:r>
            <a:br>
              <a:rPr lang="en-CA" dirty="0" smtClean="0"/>
            </a:br>
            <a:r>
              <a:rPr lang="en-CA" sz="3100" dirty="0" smtClean="0"/>
              <a:t>100 Year Anniversary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600" b="1" dirty="0" smtClean="0"/>
              <a:t>Promotional Activities </a:t>
            </a:r>
          </a:p>
          <a:p>
            <a:pPr marL="0" indent="0" algn="ctr">
              <a:buNone/>
            </a:pPr>
            <a:endParaRPr lang="en-CA" sz="3600" b="1" dirty="0" smtClean="0"/>
          </a:p>
          <a:p>
            <a:r>
              <a:rPr lang="en-CA" dirty="0" smtClean="0"/>
              <a:t>Invitations</a:t>
            </a:r>
          </a:p>
          <a:p>
            <a:r>
              <a:rPr lang="en-CA" dirty="0" smtClean="0"/>
              <a:t>Guest Services </a:t>
            </a:r>
          </a:p>
          <a:p>
            <a:r>
              <a:rPr lang="en-CA" dirty="0" smtClean="0"/>
              <a:t>Commemorative brochure</a:t>
            </a:r>
          </a:p>
          <a:p>
            <a:r>
              <a:rPr lang="en-CA" sz="2800" dirty="0" smtClean="0"/>
              <a:t>Hillcrest Mine Disaster book</a:t>
            </a:r>
          </a:p>
          <a:p>
            <a:r>
              <a:rPr lang="en-CA" dirty="0" smtClean="0"/>
              <a:t>Media coverage</a:t>
            </a:r>
            <a:endParaRPr lang="en-CA" sz="2800" dirty="0" smtClean="0"/>
          </a:p>
          <a:p>
            <a:r>
              <a:rPr lang="en-CA" dirty="0" smtClean="0"/>
              <a:t>Travel and Tourism  </a:t>
            </a:r>
            <a:endParaRPr lang="en-CA" sz="2800" dirty="0" smtClean="0"/>
          </a:p>
          <a:p>
            <a:endParaRPr lang="en-CA" sz="2800" i="1" dirty="0" smtClean="0"/>
          </a:p>
          <a:p>
            <a:endParaRPr lang="en-CA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386318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Hillcrest Mine Disaster </a:t>
            </a:r>
            <a:br>
              <a:rPr lang="en-CA" dirty="0" smtClean="0"/>
            </a:br>
            <a:r>
              <a:rPr lang="en-CA" sz="3100" dirty="0" smtClean="0"/>
              <a:t>100 Year Anniversary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CA" sz="3600" b="1" dirty="0" smtClean="0"/>
              <a:t>Company’s coming!</a:t>
            </a:r>
          </a:p>
          <a:p>
            <a:pPr marL="137160" indent="0">
              <a:buNone/>
            </a:pPr>
            <a:endParaRPr lang="en-CA" sz="3600" b="1" dirty="0" smtClean="0"/>
          </a:p>
          <a:p>
            <a:pPr lvl="1"/>
            <a:r>
              <a:rPr lang="en-CA" dirty="0" smtClean="0"/>
              <a:t>Spring Cleaning &amp; Community Pride</a:t>
            </a:r>
          </a:p>
          <a:p>
            <a:pPr lvl="1"/>
            <a:r>
              <a:rPr lang="en-CA" dirty="0" smtClean="0"/>
              <a:t>Landscaping around cemetery site</a:t>
            </a:r>
          </a:p>
          <a:p>
            <a:pPr lvl="1"/>
            <a:r>
              <a:rPr lang="en-CA" dirty="0" smtClean="0"/>
              <a:t>Spruce up the main streets in Hillcrest</a:t>
            </a:r>
          </a:p>
          <a:p>
            <a:pPr lvl="1"/>
            <a:r>
              <a:rPr lang="en-CA" dirty="0" smtClean="0"/>
              <a:t>Crowsnest Pass business participation &amp; promotion</a:t>
            </a:r>
          </a:p>
          <a:p>
            <a:pPr marL="457200" lvl="1" indent="0">
              <a:buNone/>
            </a:pPr>
            <a:endParaRPr lang="en-CA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653136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3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Hillcrest Mine Disaster </a:t>
            </a:r>
            <a:br>
              <a:rPr lang="en-CA" dirty="0" smtClean="0"/>
            </a:br>
            <a:r>
              <a:rPr lang="en-CA" sz="3100" dirty="0" smtClean="0"/>
              <a:t>100 Year Anniversary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5373216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Celebrating the Spirit of the Miner</a:t>
            </a:r>
          </a:p>
          <a:p>
            <a:pPr algn="ctr"/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www.hillcrestmine100.com</a:t>
            </a: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72816"/>
            <a:ext cx="4941152" cy="31155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4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Hillcrest Mine Disaster </a:t>
            </a:r>
            <a:br>
              <a:rPr lang="en-CA" dirty="0" smtClean="0"/>
            </a:br>
            <a:r>
              <a:rPr lang="en-CA" sz="3100" dirty="0" smtClean="0"/>
              <a:t>100 Year Anniversary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600" b="1" dirty="0" smtClean="0"/>
              <a:t>Get Involved!</a:t>
            </a:r>
            <a:endParaRPr lang="en-CA" sz="3600" dirty="0" smtClean="0"/>
          </a:p>
          <a:p>
            <a:r>
              <a:rPr lang="en-CA" sz="3600" dirty="0" smtClean="0"/>
              <a:t>Committees</a:t>
            </a:r>
          </a:p>
          <a:p>
            <a:r>
              <a:rPr lang="en-CA" sz="3600" dirty="0" smtClean="0"/>
              <a:t>Gifts in kind</a:t>
            </a:r>
          </a:p>
          <a:p>
            <a:r>
              <a:rPr lang="en-CA" sz="3600" dirty="0" smtClean="0"/>
              <a:t>Corporate engagement</a:t>
            </a:r>
          </a:p>
          <a:p>
            <a:r>
              <a:rPr lang="en-CA" sz="3600" dirty="0" smtClean="0"/>
              <a:t>Sponsorship of events</a:t>
            </a:r>
          </a:p>
          <a:p>
            <a:r>
              <a:rPr lang="en-CA" sz="3600" dirty="0" smtClean="0"/>
              <a:t>Sponsorship of capital project</a:t>
            </a:r>
          </a:p>
          <a:p>
            <a:pPr marL="13716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306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Hillcrest Mine Disaster </a:t>
            </a:r>
            <a:br>
              <a:rPr lang="en-CA" dirty="0" smtClean="0"/>
            </a:br>
            <a:r>
              <a:rPr lang="en-CA" sz="3100" dirty="0" smtClean="0"/>
              <a:t>100 Year Anniversary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5373216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Celebrating the Spirit of the Miner</a:t>
            </a:r>
          </a:p>
          <a:p>
            <a:pPr algn="ctr"/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www.hillcrestmine100.com</a:t>
            </a: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72816"/>
            <a:ext cx="4941152" cy="31155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1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826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On June 19, 1914</a:t>
            </a:r>
            <a:endParaRPr lang="en-CA" sz="31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363272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57" y="1214001"/>
            <a:ext cx="8290995" cy="4680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5877272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250 miners go to work, </a:t>
            </a:r>
            <a:endParaRPr lang="en-CA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CA" sz="2400" b="1" dirty="0" smtClean="0">
                <a:solidFill>
                  <a:schemeClr val="bg1"/>
                </a:solidFill>
              </a:rPr>
              <a:t>of the 235 underground only 46 </a:t>
            </a:r>
            <a:r>
              <a:rPr lang="en-CA" sz="2400" b="1" dirty="0">
                <a:solidFill>
                  <a:schemeClr val="bg1"/>
                </a:solidFill>
              </a:rPr>
              <a:t>survive</a:t>
            </a:r>
          </a:p>
        </p:txBody>
      </p:sp>
    </p:spTree>
    <p:extLst>
      <p:ext uri="{BB962C8B-B14F-4D97-AF65-F5344CB8AC3E}">
        <p14:creationId xmlns:p14="http://schemas.microsoft.com/office/powerpoint/2010/main" val="68179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chemeClr val="bg2">
                    <a:lumMod val="50000"/>
                  </a:schemeClr>
                </a:solidFill>
              </a:rPr>
              <a:t>Hillcrest Mine Disaster </a:t>
            </a:r>
            <a:br>
              <a:rPr lang="en-CA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CA" sz="3100" dirty="0" smtClean="0">
                <a:solidFill>
                  <a:schemeClr val="bg2">
                    <a:lumMod val="50000"/>
                  </a:schemeClr>
                </a:solidFill>
              </a:rPr>
              <a:t>100 Year Anniversary</a:t>
            </a:r>
            <a:endParaRPr lang="en-CA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40768"/>
            <a:ext cx="5616053" cy="4933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95535" y="1844824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Most of </a:t>
            </a:r>
            <a:r>
              <a:rPr lang="en-CA" sz="4000" dirty="0"/>
              <a:t>the </a:t>
            </a:r>
            <a:r>
              <a:rPr lang="en-CA" sz="4000" dirty="0" smtClean="0"/>
              <a:t>victims are </a:t>
            </a:r>
            <a:r>
              <a:rPr lang="en-CA" sz="4000" dirty="0"/>
              <a:t>buried in </a:t>
            </a:r>
            <a:r>
              <a:rPr lang="en-CA" sz="4000" dirty="0" smtClean="0"/>
              <a:t>mass graves </a:t>
            </a:r>
            <a:r>
              <a:rPr lang="en-CA" sz="4000" dirty="0"/>
              <a:t>in </a:t>
            </a:r>
            <a:r>
              <a:rPr lang="en-CA" sz="4000" dirty="0" smtClean="0"/>
              <a:t>Hillcrest Cemetery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5" y="6165304"/>
            <a:ext cx="10084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remainder are buried back in their home towns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2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Hillcrest Mine Disaster </a:t>
            </a:r>
            <a:br>
              <a:rPr lang="en-CA" dirty="0" smtClean="0"/>
            </a:br>
            <a:r>
              <a:rPr lang="en-CA" sz="3100" dirty="0" smtClean="0"/>
              <a:t>100 Year Anniversary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3000" dirty="0" smtClean="0"/>
              <a:t> </a:t>
            </a:r>
          </a:p>
          <a:p>
            <a:pPr marL="137160" indent="0">
              <a:buNone/>
            </a:pPr>
            <a:r>
              <a:rPr lang="en-US" dirty="0" smtClean="0"/>
              <a:t>Hillcrest </a:t>
            </a:r>
            <a:r>
              <a:rPr lang="en-US" dirty="0"/>
              <a:t>Cemetery </a:t>
            </a:r>
            <a:r>
              <a:rPr lang="en-US" dirty="0" smtClean="0"/>
              <a:t>declared </a:t>
            </a:r>
            <a:r>
              <a:rPr lang="en-US" dirty="0"/>
              <a:t>a Provincial Historic Resource </a:t>
            </a:r>
            <a:r>
              <a:rPr lang="en-US" dirty="0" smtClean="0"/>
              <a:t>in 1985</a:t>
            </a:r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Featured attraction on Crowsnest Heritage Route with thousands of visitors annually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dirty="0" smtClean="0"/>
              <a:t>Continued restoration projects span decades</a:t>
            </a:r>
            <a:endParaRPr lang="en-US" dirty="0"/>
          </a:p>
          <a:p>
            <a:endParaRPr lang="en-CA" b="1" dirty="0" smtClean="0"/>
          </a:p>
        </p:txBody>
      </p:sp>
    </p:spTree>
    <p:extLst>
      <p:ext uri="{BB962C8B-B14F-4D97-AF65-F5344CB8AC3E}">
        <p14:creationId xmlns:p14="http://schemas.microsoft.com/office/powerpoint/2010/main" val="412495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564904"/>
            <a:ext cx="4886300" cy="414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Hillcrest Mine Disaster </a:t>
            </a:r>
            <a:br>
              <a:rPr lang="en-CA" dirty="0"/>
            </a:br>
            <a:r>
              <a:rPr lang="en-CA" sz="3100" dirty="0"/>
              <a:t>100 Year </a:t>
            </a:r>
            <a:r>
              <a:rPr lang="en-CA" sz="3100" dirty="0" smtClean="0"/>
              <a:t> Anniversary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dirty="0" smtClean="0"/>
              <a:t>Monument to Hillcrest Mine Disaster - 2000</a:t>
            </a:r>
          </a:p>
        </p:txBody>
      </p:sp>
    </p:spTree>
    <p:extLst>
      <p:ext uri="{BB962C8B-B14F-4D97-AF65-F5344CB8AC3E}">
        <p14:creationId xmlns:p14="http://schemas.microsoft.com/office/powerpoint/2010/main" val="126091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Hillcrest Mine Disaster </a:t>
            </a:r>
            <a:br>
              <a:rPr lang="en-CA" dirty="0"/>
            </a:br>
            <a:r>
              <a:rPr lang="en-CA" sz="3100" dirty="0"/>
              <a:t>100 </a:t>
            </a:r>
            <a:r>
              <a:rPr lang="en-CA" sz="3100" dirty="0" smtClean="0"/>
              <a:t>Year Anniversary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33408"/>
            <a:ext cx="8229600" cy="470916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dirty="0" smtClean="0"/>
              <a:t>90</a:t>
            </a:r>
            <a:r>
              <a:rPr lang="en-US" baseline="30000" dirty="0" smtClean="0"/>
              <a:t>th</a:t>
            </a:r>
            <a:r>
              <a:rPr lang="en-US" dirty="0" smtClean="0"/>
              <a:t> Anniversary in 2004  - placement of a perimeter fence with special grave markers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7584" y="3356991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56991"/>
            <a:ext cx="6292733" cy="289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Hillcrest Mine Disaster </a:t>
            </a:r>
            <a:br>
              <a:rPr lang="en-CA" dirty="0"/>
            </a:br>
            <a:r>
              <a:rPr lang="en-CA" sz="3100" dirty="0"/>
              <a:t>100 Year </a:t>
            </a:r>
            <a:r>
              <a:rPr lang="en-CA" sz="3100" dirty="0" smtClean="0"/>
              <a:t>Anniversary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dirty="0" smtClean="0"/>
              <a:t>2007 </a:t>
            </a:r>
            <a:r>
              <a:rPr lang="en-US" dirty="0" smtClean="0"/>
              <a:t>- Installation of interpretive signs and interpretive overview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861" y="3566374"/>
            <a:ext cx="3672409" cy="22912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28" y="2708920"/>
            <a:ext cx="3920568" cy="4006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311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Hillcrest Mine Disaster </a:t>
            </a:r>
            <a:br>
              <a:rPr lang="en-CA" dirty="0" smtClean="0"/>
            </a:br>
            <a:r>
              <a:rPr lang="en-CA" sz="3100" dirty="0" smtClean="0"/>
              <a:t>100 Year Anniversary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3000" dirty="0" smtClean="0"/>
              <a:t>2010  Final placement of signs and Commemoration </a:t>
            </a:r>
            <a:r>
              <a:rPr lang="en-US" sz="3000" dirty="0" smtClean="0"/>
              <a:t>and Dedication</a:t>
            </a:r>
            <a:endParaRPr lang="en-US" sz="3000" dirty="0"/>
          </a:p>
          <a:p>
            <a:endParaRPr lang="en-CA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944" y="2725483"/>
            <a:ext cx="2713982" cy="18045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30" y="2725483"/>
            <a:ext cx="2648037" cy="19860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36" y="4760736"/>
            <a:ext cx="2610332" cy="17355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944" y="4694444"/>
            <a:ext cx="2490900" cy="186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5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10819</TotalTime>
  <Words>430</Words>
  <Application>Microsoft Office PowerPoint</Application>
  <PresentationFormat>On-screen Show (4:3)</PresentationFormat>
  <Paragraphs>113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Apex</vt:lpstr>
      <vt:lpstr>Hillcrest Mine Disaster  June 19, 1914</vt:lpstr>
      <vt:lpstr>Hillcrest Mine Disaster  100 Year Anniversary</vt:lpstr>
      <vt:lpstr>On June 19, 1914</vt:lpstr>
      <vt:lpstr>Hillcrest Mine Disaster  100 Year Anniversary</vt:lpstr>
      <vt:lpstr>Hillcrest Mine Disaster  100 Year Anniversary</vt:lpstr>
      <vt:lpstr>Hillcrest Mine Disaster  100 Year  Anniversary</vt:lpstr>
      <vt:lpstr>Hillcrest Mine Disaster  100 Year Anniversary</vt:lpstr>
      <vt:lpstr>Hillcrest Mine Disaster  100 Year Anniversary</vt:lpstr>
      <vt:lpstr>Hillcrest Mine Disaster  100 Year Anniversary</vt:lpstr>
      <vt:lpstr>Hillcrest Mine Disaster  100 Year Anniversary</vt:lpstr>
      <vt:lpstr>Hillcrest Mine Disaster  100 Year Anniversary</vt:lpstr>
      <vt:lpstr>Hillcrest Mine Disaster  100 Year Anniversary</vt:lpstr>
      <vt:lpstr>Hillcrest Mine Disaster  100 Year Anniversary</vt:lpstr>
      <vt:lpstr>Hillcrest Mine Disaster  100 Year Anniversary</vt:lpstr>
      <vt:lpstr>Hillcrest Mine Disaster  100 Year Anniversary</vt:lpstr>
      <vt:lpstr>Hillcrest Mine Disaster  100 Year Anniversary</vt:lpstr>
      <vt:lpstr>Hillcrest Mine Disaster  100 Year Anniversary</vt:lpstr>
      <vt:lpstr>Hillcrest Mine Disaster  100 Year Anniversary</vt:lpstr>
      <vt:lpstr>Hillcrest Mine Disaster  100 Year Anniversary</vt:lpstr>
      <vt:lpstr>Hillcrest Mine Disaster  100 Year Anniversary</vt:lpstr>
      <vt:lpstr>Hillcrest Mine Disaster  100 Year Anniversary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Hillcrest Mine Disaster  June 19, 1914</dc:title>
  <dc:creator>Rick and Val</dc:creator>
  <cp:lastModifiedBy>lynnette jessop</cp:lastModifiedBy>
  <cp:revision>68</cp:revision>
  <cp:lastPrinted>2013-03-13T16:36:27Z</cp:lastPrinted>
  <dcterms:created xsi:type="dcterms:W3CDTF">2013-02-15T21:55:54Z</dcterms:created>
  <dcterms:modified xsi:type="dcterms:W3CDTF">2014-01-27T21:10:27Z</dcterms:modified>
</cp:coreProperties>
</file>