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22" r:id="rId4"/>
    <p:sldMasterId id="2147483735" r:id="rId5"/>
    <p:sldMasterId id="2147483747" r:id="rId6"/>
    <p:sldMasterId id="2147483760" r:id="rId7"/>
  </p:sldMasterIdLst>
  <p:notesMasterIdLst>
    <p:notesMasterId r:id="rId66"/>
  </p:notesMasterIdLst>
  <p:sldIdLst>
    <p:sldId id="256" r:id="rId8"/>
    <p:sldId id="293" r:id="rId9"/>
    <p:sldId id="310" r:id="rId10"/>
    <p:sldId id="311" r:id="rId11"/>
    <p:sldId id="258" r:id="rId12"/>
    <p:sldId id="271" r:id="rId13"/>
    <p:sldId id="306" r:id="rId14"/>
    <p:sldId id="308" r:id="rId15"/>
    <p:sldId id="302" r:id="rId16"/>
    <p:sldId id="303" r:id="rId17"/>
    <p:sldId id="281" r:id="rId18"/>
    <p:sldId id="277" r:id="rId19"/>
    <p:sldId id="309" r:id="rId20"/>
    <p:sldId id="276" r:id="rId21"/>
    <p:sldId id="279" r:id="rId22"/>
    <p:sldId id="299" r:id="rId23"/>
    <p:sldId id="304" r:id="rId24"/>
    <p:sldId id="265" r:id="rId25"/>
    <p:sldId id="262" r:id="rId26"/>
    <p:sldId id="325" r:id="rId27"/>
    <p:sldId id="289" r:id="rId28"/>
    <p:sldId id="326" r:id="rId29"/>
    <p:sldId id="264" r:id="rId30"/>
    <p:sldId id="267" r:id="rId31"/>
    <p:sldId id="290" r:id="rId32"/>
    <p:sldId id="270" r:id="rId33"/>
    <p:sldId id="273" r:id="rId34"/>
    <p:sldId id="257" r:id="rId35"/>
    <p:sldId id="327" r:id="rId36"/>
    <p:sldId id="312" r:id="rId37"/>
    <p:sldId id="313" r:id="rId38"/>
    <p:sldId id="314" r:id="rId39"/>
    <p:sldId id="315" r:id="rId40"/>
    <p:sldId id="317" r:id="rId41"/>
    <p:sldId id="318" r:id="rId42"/>
    <p:sldId id="319" r:id="rId43"/>
    <p:sldId id="320" r:id="rId44"/>
    <p:sldId id="321" r:id="rId45"/>
    <p:sldId id="323" r:id="rId46"/>
    <p:sldId id="324" r:id="rId47"/>
    <p:sldId id="316" r:id="rId48"/>
    <p:sldId id="329" r:id="rId49"/>
    <p:sldId id="330" r:id="rId50"/>
    <p:sldId id="331" r:id="rId51"/>
    <p:sldId id="332" r:id="rId52"/>
    <p:sldId id="333" r:id="rId53"/>
    <p:sldId id="334" r:id="rId54"/>
    <p:sldId id="335" r:id="rId55"/>
    <p:sldId id="336" r:id="rId56"/>
    <p:sldId id="337" r:id="rId57"/>
    <p:sldId id="338" r:id="rId58"/>
    <p:sldId id="344" r:id="rId59"/>
    <p:sldId id="346" r:id="rId60"/>
    <p:sldId id="339" r:id="rId61"/>
    <p:sldId id="340" r:id="rId62"/>
    <p:sldId id="342" r:id="rId63"/>
    <p:sldId id="322" r:id="rId64"/>
    <p:sldId id="34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95" autoAdjust="0"/>
  </p:normalViewPr>
  <p:slideViewPr>
    <p:cSldViewPr snapToGrid="0" snapToObjects="1">
      <p:cViewPr varScale="1">
        <p:scale>
          <a:sx n="84" d="100"/>
          <a:sy n="84" d="100"/>
        </p:scale>
        <p:origin x="-1378" y="-6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17708F-7896-48A7-8299-A6BAC2D11FD3}" type="datetimeFigureOut">
              <a:rPr lang="en-AU" smtClean="0"/>
              <a:pPr/>
              <a:t>16/07/2015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36372-33E8-45F5-A224-C788E79BD99B}" type="slidenum">
              <a:rPr lang="en-AU" smtClean="0"/>
              <a:pPr/>
              <a:t>‹#›</a:t>
            </a:fld>
            <a:endParaRPr lang="en-AU"/>
          </a:p>
        </p:txBody>
      </p:sp>
    </p:spTree>
    <p:extLst>
      <p:ext uri="{BB962C8B-B14F-4D97-AF65-F5344CB8AC3E}">
        <p14:creationId xmlns:p14="http://schemas.microsoft.com/office/powerpoint/2010/main" val="63466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F4861DD-C52A-43B6-AF01-C84ED815234B}" type="slidenum">
              <a:rPr lang="en-AU" smtClean="0"/>
              <a:pPr/>
              <a:t>8</a:t>
            </a:fld>
            <a:endParaRPr lang="en-AU"/>
          </a:p>
        </p:txBody>
      </p:sp>
    </p:spTree>
    <p:extLst>
      <p:ext uri="{BB962C8B-B14F-4D97-AF65-F5344CB8AC3E}">
        <p14:creationId xmlns:p14="http://schemas.microsoft.com/office/powerpoint/2010/main" val="259893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F4861DD-C52A-43B6-AF01-C84ED815234B}" type="slidenum">
              <a:rPr lang="en-AU" smtClean="0"/>
              <a:pPr/>
              <a:t>9</a:t>
            </a:fld>
            <a:endParaRPr lang="en-AU"/>
          </a:p>
        </p:txBody>
      </p:sp>
    </p:spTree>
    <p:extLst>
      <p:ext uri="{BB962C8B-B14F-4D97-AF65-F5344CB8AC3E}">
        <p14:creationId xmlns:p14="http://schemas.microsoft.com/office/powerpoint/2010/main" val="344469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F4861DD-C52A-43B6-AF01-C84ED815234B}" type="slidenum">
              <a:rPr lang="en-AU" smtClean="0"/>
              <a:pPr/>
              <a:t>10</a:t>
            </a:fld>
            <a:endParaRPr lang="en-AU"/>
          </a:p>
        </p:txBody>
      </p:sp>
    </p:spTree>
    <p:extLst>
      <p:ext uri="{BB962C8B-B14F-4D97-AF65-F5344CB8AC3E}">
        <p14:creationId xmlns:p14="http://schemas.microsoft.com/office/powerpoint/2010/main" val="392583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22B5D39-8848-4D64-A766-5918CB76863C}" type="slidenum">
              <a:rPr lang="en-AU" smtClean="0"/>
              <a:pPr/>
              <a:t>16</a:t>
            </a:fld>
            <a:endParaRPr lang="en-AU"/>
          </a:p>
        </p:txBody>
      </p:sp>
    </p:spTree>
    <p:extLst>
      <p:ext uri="{BB962C8B-B14F-4D97-AF65-F5344CB8AC3E}">
        <p14:creationId xmlns:p14="http://schemas.microsoft.com/office/powerpoint/2010/main" val="21622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22B5D39-8848-4D64-A766-5918CB76863C}" type="slidenum">
              <a:rPr lang="en-AU" smtClean="0"/>
              <a:pPr/>
              <a:t>21</a:t>
            </a:fld>
            <a:endParaRPr lang="en-AU"/>
          </a:p>
        </p:txBody>
      </p:sp>
    </p:spTree>
    <p:extLst>
      <p:ext uri="{BB962C8B-B14F-4D97-AF65-F5344CB8AC3E}">
        <p14:creationId xmlns:p14="http://schemas.microsoft.com/office/powerpoint/2010/main" val="4940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22B5D39-8848-4D64-A766-5918CB76863C}" type="slidenum">
              <a:rPr lang="en-AU" smtClean="0"/>
              <a:pPr/>
              <a:t>22</a:t>
            </a:fld>
            <a:endParaRPr lang="en-AU"/>
          </a:p>
        </p:txBody>
      </p:sp>
    </p:spTree>
    <p:extLst>
      <p:ext uri="{BB962C8B-B14F-4D97-AF65-F5344CB8AC3E}">
        <p14:creationId xmlns:p14="http://schemas.microsoft.com/office/powerpoint/2010/main" val="4253709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5" name="Footer Placeholder 4"/>
          <p:cNvSpPr>
            <a:spLocks noGrp="1"/>
          </p:cNvSpPr>
          <p:nvPr>
            <p:ph type="ftr" sz="quarter" idx="11"/>
          </p:nvPr>
        </p:nvSpPr>
        <p:spPr/>
        <p:txBody>
          <a:bodyPr/>
          <a:lstStyle/>
          <a:p>
            <a:r>
              <a:rPr lang="en-AU" smtClean="0"/>
              <a:t>Your partner in Safety Management</a:t>
            </a:r>
            <a:endParaRPr lang="en-AU" dirty="0"/>
          </a:p>
        </p:txBody>
      </p:sp>
      <p:sp>
        <p:nvSpPr>
          <p:cNvPr id="6" name="Slide Number Placeholder 5"/>
          <p:cNvSpPr>
            <a:spLocks noGrp="1"/>
          </p:cNvSpPr>
          <p:nvPr>
            <p:ph type="sldNum" sz="quarter" idx="12"/>
          </p:nvPr>
        </p:nvSpPr>
        <p:spPr/>
        <p:txBody>
          <a:bodyPr/>
          <a:lstStyle/>
          <a:p>
            <a:fld id="{5BDB192F-0BF8-4F24-9D04-5B04C8D7C8CF}" type="slidenum">
              <a:rPr lang="en-AU" smtClean="0"/>
              <a:pPr/>
              <a:t>‹#›</a:t>
            </a:fld>
            <a:endParaRPr lang="en-AU"/>
          </a:p>
        </p:txBody>
      </p:sp>
      <p:sp>
        <p:nvSpPr>
          <p:cNvPr id="7" name="Rectangle 6"/>
          <p:cNvSpPr/>
          <p:nvPr userDrawn="1"/>
        </p:nvSpPr>
        <p:spPr>
          <a:xfrm>
            <a:off x="0" y="0"/>
            <a:ext cx="9144000" cy="119675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1520" y="169258"/>
            <a:ext cx="1601615" cy="858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userDrawn="1"/>
        </p:nvSpPr>
        <p:spPr>
          <a:xfrm>
            <a:off x="6948264" y="896689"/>
            <a:ext cx="2808312" cy="261610"/>
          </a:xfrm>
          <a:prstGeom prst="rect">
            <a:avLst/>
          </a:prstGeom>
          <a:noFill/>
        </p:spPr>
        <p:txBody>
          <a:bodyPr wrap="square" rtlCol="0">
            <a:spAutoFit/>
          </a:bodyPr>
          <a:lstStyle/>
          <a:p>
            <a:r>
              <a:rPr lang="en-AU" sz="1100" i="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Your partner in Safety Management</a:t>
            </a:r>
            <a:endParaRPr lang="en-AU" sz="1100" i="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968285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244061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3773007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0" descr="gas drainage"/>
          <p:cNvPicPr>
            <a:picLocks noChangeAspect="1" noChangeArrowheads="1"/>
          </p:cNvPicPr>
          <p:nvPr/>
        </p:nvPicPr>
        <p:blipFill>
          <a:blip r:embed="rId2" cstate="print">
            <a:lum bright="8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17071279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854871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206970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3070851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2421978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4A781F1-39AD-9749-90CE-9D2865394318}" type="datetimeFigureOut">
              <a:rPr lang="en-US" smtClean="0"/>
              <a:pPr/>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72372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4A781F1-39AD-9749-90CE-9D2865394318}" type="datetimeFigureOut">
              <a:rPr lang="en-US" smtClean="0"/>
              <a:pPr/>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52875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781F1-39AD-9749-90CE-9D2865394318}" type="datetimeFigureOut">
              <a:rPr lang="en-US" smtClean="0"/>
              <a:pPr/>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394412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669912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22742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428703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4036512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93449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a:xfrm>
            <a:off x="6156176" y="831627"/>
            <a:ext cx="2895600" cy="365125"/>
          </a:xfrm>
        </p:spPr>
        <p:txBody>
          <a:bodyPr/>
          <a:lstStyle>
            <a:lvl1pPr>
              <a:defRPr i="1">
                <a:solidFill>
                  <a:schemeClr val="tx1"/>
                </a:solidFill>
                <a:effectLst>
                  <a:outerShdw blurRad="38100" dist="38100" dir="2700000" algn="tl">
                    <a:srgbClr val="000000">
                      <a:alpha val="43137"/>
                    </a:srgbClr>
                  </a:outerShdw>
                </a:effectLst>
                <a:latin typeface="Calibri" pitchFamily="34" charset="0"/>
                <a:cs typeface="Calibri" pitchFamily="34" charset="0"/>
              </a:defRPr>
            </a:lvl1p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
        <p:nvSpPr>
          <p:cNvPr id="7" name="Rectangle 6"/>
          <p:cNvSpPr/>
          <p:nvPr/>
        </p:nvSpPr>
        <p:spPr>
          <a:xfrm>
            <a:off x="0" y="0"/>
            <a:ext cx="9144000" cy="119675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520" y="169258"/>
            <a:ext cx="1601615" cy="858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TextBox 17"/>
          <p:cNvSpPr txBox="1"/>
          <p:nvPr/>
        </p:nvSpPr>
        <p:spPr>
          <a:xfrm>
            <a:off x="6948264" y="896689"/>
            <a:ext cx="2808312" cy="261610"/>
          </a:xfrm>
          <a:prstGeom prst="rect">
            <a:avLst/>
          </a:prstGeom>
          <a:noFill/>
        </p:spPr>
        <p:txBody>
          <a:bodyPr wrap="square" rtlCol="0">
            <a:spAutoFit/>
          </a:bodyPr>
          <a:lstStyle/>
          <a:p>
            <a:r>
              <a:rPr lang="en-AU" sz="1100" i="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Your partner in Safety Management</a:t>
            </a:r>
            <a:endParaRPr lang="en-AU" sz="1100" i="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8905890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38259797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3399581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Date Placeholder 4"/>
          <p:cNvSpPr>
            <a:spLocks noGrp="1"/>
          </p:cNvSpPr>
          <p:nvPr>
            <p:ph type="dt" sz="half" idx="10"/>
          </p:nvPr>
        </p:nvSpPr>
        <p:spPr/>
        <p:txBody>
          <a:bodyPr/>
          <a:lstStyle/>
          <a:p>
            <a:fld id="{4503AC77-997E-B44F-8B95-1B16538C8261}"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075952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7" name="Date Placeholder 6"/>
          <p:cNvSpPr>
            <a:spLocks noGrp="1"/>
          </p:cNvSpPr>
          <p:nvPr>
            <p:ph type="dt" sz="half" idx="10"/>
          </p:nvPr>
        </p:nvSpPr>
        <p:spPr/>
        <p:txBody>
          <a:bodyPr/>
          <a:lstStyle/>
          <a:p>
            <a:fld id="{4503AC77-997E-B44F-8B95-1B16538C8261}" type="datetimeFigureOut">
              <a:rPr lang="en-US" smtClean="0"/>
              <a:pPr/>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295740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Date Placeholder 2"/>
          <p:cNvSpPr>
            <a:spLocks noGrp="1"/>
          </p:cNvSpPr>
          <p:nvPr>
            <p:ph type="dt" sz="half" idx="10"/>
          </p:nvPr>
        </p:nvSpPr>
        <p:spPr/>
        <p:txBody>
          <a:bodyPr/>
          <a:lstStyle/>
          <a:p>
            <a:fld id="{4503AC77-997E-B44F-8B95-1B16538C8261}" type="datetimeFigureOut">
              <a:rPr lang="en-US" smtClean="0"/>
              <a:pPr/>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265513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4290977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3AC77-997E-B44F-8B95-1B16538C8261}" type="datetimeFigureOut">
              <a:rPr lang="en-US" smtClean="0"/>
              <a:pPr/>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950203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4503AC77-997E-B44F-8B95-1B16538C8261}"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287861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4503AC77-997E-B44F-8B95-1B16538C8261}"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359048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2760721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3281324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pic>
        <p:nvPicPr>
          <p:cNvPr id="6" name="Picture 10" descr="gas drainage"/>
          <p:cNvPicPr>
            <a:picLocks noChangeAspect="1" noChangeArrowheads="1"/>
          </p:cNvPicPr>
          <p:nvPr userDrawn="1"/>
        </p:nvPicPr>
        <p:blipFill>
          <a:blip r:embed="rId2" cstate="print">
            <a:lum bright="8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17071279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968285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669912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4290977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66812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1668120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4A781F1-39AD-9749-90CE-9D2865394318}" type="datetimeFigureOut">
              <a:rPr lang="en-US" smtClean="0"/>
              <a:pPr/>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3846404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4A781F1-39AD-9749-90CE-9D2865394318}" type="datetimeFigureOut">
              <a:rPr lang="en-US" smtClean="0"/>
              <a:pPr/>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4085127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781F1-39AD-9749-90CE-9D2865394318}" type="datetimeFigureOut">
              <a:rPr lang="en-US" smtClean="0"/>
              <a:pPr/>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917833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2397115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7637316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2440616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3773007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0" descr="gas drainage"/>
          <p:cNvPicPr>
            <a:picLocks noChangeAspect="1" noChangeArrowheads="1"/>
          </p:cNvPicPr>
          <p:nvPr/>
        </p:nvPicPr>
        <p:blipFill>
          <a:blip r:embed="rId2" cstate="print">
            <a:lum bright="8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170712796"/>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8548713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206970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3846404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3070851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2421978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4A781F1-39AD-9749-90CE-9D2865394318}" type="datetimeFigureOut">
              <a:rPr lang="en-US" smtClean="0"/>
              <a:pPr/>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723729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4A781F1-39AD-9749-90CE-9D2865394318}" type="datetimeFigureOut">
              <a:rPr lang="en-US" smtClean="0"/>
              <a:pPr/>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52875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781F1-39AD-9749-90CE-9D2865394318}" type="datetimeFigureOut">
              <a:rPr lang="en-US" smtClean="0"/>
              <a:pPr/>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3944125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227427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428703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4036512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extLst>
      <p:ext uri="{BB962C8B-B14F-4D97-AF65-F5344CB8AC3E}">
        <p14:creationId xmlns:p14="http://schemas.microsoft.com/office/powerpoint/2010/main" val="1934494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a:xfrm>
            <a:off x="6156176" y="831627"/>
            <a:ext cx="2895600" cy="365125"/>
          </a:xfrm>
        </p:spPr>
        <p:txBody>
          <a:bodyPr/>
          <a:lstStyle>
            <a:lvl1pPr>
              <a:defRPr i="1">
                <a:solidFill>
                  <a:schemeClr val="tx1"/>
                </a:solidFill>
                <a:effectLst>
                  <a:outerShdw blurRad="38100" dist="38100" dir="2700000" algn="tl">
                    <a:srgbClr val="000000">
                      <a:alpha val="43137"/>
                    </a:srgbClr>
                  </a:outerShdw>
                </a:effectLst>
                <a:latin typeface="Calibri" pitchFamily="34" charset="0"/>
                <a:cs typeface="Calibri" pitchFamily="34" charset="0"/>
              </a:defRPr>
            </a:lvl1p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
        <p:nvSpPr>
          <p:cNvPr id="7" name="Rectangle 6"/>
          <p:cNvSpPr/>
          <p:nvPr/>
        </p:nvSpPr>
        <p:spPr>
          <a:xfrm>
            <a:off x="0" y="0"/>
            <a:ext cx="9144000" cy="119675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520" y="169258"/>
            <a:ext cx="1601615" cy="858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TextBox 17"/>
          <p:cNvSpPr txBox="1"/>
          <p:nvPr/>
        </p:nvSpPr>
        <p:spPr>
          <a:xfrm>
            <a:off x="6948264" y="896689"/>
            <a:ext cx="2808312" cy="261610"/>
          </a:xfrm>
          <a:prstGeom prst="rect">
            <a:avLst/>
          </a:prstGeom>
          <a:noFill/>
        </p:spPr>
        <p:txBody>
          <a:bodyPr wrap="square" rtlCol="0">
            <a:spAutoFit/>
          </a:bodyPr>
          <a:lstStyle/>
          <a:p>
            <a:r>
              <a:rPr lang="en-AU" sz="1100" i="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Your partner in Safety Management</a:t>
            </a:r>
            <a:endParaRPr lang="en-AU" sz="1100" i="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8905890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40851272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38259797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3399581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Date Placeholder 4"/>
          <p:cNvSpPr>
            <a:spLocks noGrp="1"/>
          </p:cNvSpPr>
          <p:nvPr>
            <p:ph type="dt" sz="half" idx="10"/>
          </p:nvPr>
        </p:nvSpPr>
        <p:spPr/>
        <p:txBody>
          <a:bodyPr/>
          <a:lstStyle/>
          <a:p>
            <a:fld id="{4503AC77-997E-B44F-8B95-1B16538C8261}"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075952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7" name="Date Placeholder 6"/>
          <p:cNvSpPr>
            <a:spLocks noGrp="1"/>
          </p:cNvSpPr>
          <p:nvPr>
            <p:ph type="dt" sz="half" idx="10"/>
          </p:nvPr>
        </p:nvSpPr>
        <p:spPr/>
        <p:txBody>
          <a:bodyPr/>
          <a:lstStyle/>
          <a:p>
            <a:fld id="{4503AC77-997E-B44F-8B95-1B16538C8261}" type="datetimeFigureOut">
              <a:rPr lang="en-US" smtClean="0"/>
              <a:pPr/>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295740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Date Placeholder 2"/>
          <p:cNvSpPr>
            <a:spLocks noGrp="1"/>
          </p:cNvSpPr>
          <p:nvPr>
            <p:ph type="dt" sz="half" idx="10"/>
          </p:nvPr>
        </p:nvSpPr>
        <p:spPr/>
        <p:txBody>
          <a:bodyPr/>
          <a:lstStyle/>
          <a:p>
            <a:fld id="{4503AC77-997E-B44F-8B95-1B16538C8261}" type="datetimeFigureOut">
              <a:rPr lang="en-US" smtClean="0"/>
              <a:pPr/>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2655138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3AC77-997E-B44F-8B95-1B16538C8261}" type="datetimeFigureOut">
              <a:rPr lang="en-US" smtClean="0"/>
              <a:pPr/>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950203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4503AC77-997E-B44F-8B95-1B16538C8261}"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2878617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4503AC77-997E-B44F-8B95-1B16538C8261}"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1359048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2760721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10"/>
          </p:nvPr>
        </p:nvSpPr>
        <p:spPr/>
        <p:txBody>
          <a:bodyPr/>
          <a:lstStyle/>
          <a:p>
            <a:fld id="{4503AC77-997E-B44F-8B95-1B16538C8261}"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44733-5B4C-DB4D-A93A-93AC2A1975CD}" type="slidenum">
              <a:rPr lang="en-US" smtClean="0"/>
              <a:pPr/>
              <a:t>‹#›</a:t>
            </a:fld>
            <a:endParaRPr lang="en-US"/>
          </a:p>
        </p:txBody>
      </p:sp>
    </p:spTree>
    <p:extLst>
      <p:ext uri="{BB962C8B-B14F-4D97-AF65-F5344CB8AC3E}">
        <p14:creationId xmlns:p14="http://schemas.microsoft.com/office/powerpoint/2010/main" val="3281324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1917833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pic>
        <p:nvPicPr>
          <p:cNvPr id="6" name="Picture 10" descr="gas drainage"/>
          <p:cNvPicPr>
            <a:picLocks noChangeAspect="1" noChangeArrowheads="1"/>
          </p:cNvPicPr>
          <p:nvPr userDrawn="1"/>
        </p:nvPicPr>
        <p:blipFill>
          <a:blip r:embed="rId2" cstate="print">
            <a:lum bright="8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170712796"/>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AU"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7FB08D91-8E40-BE4B-B0DA-6E3593793D1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AU"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AU"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0766E59E-EE76-496B-9346-E7C8F240EBFC}" type="datetimeFigureOut">
              <a:rPr lang="en-AU" smtClean="0"/>
              <a:pPr/>
              <a:t>16/07/2015</a:t>
            </a:fld>
            <a:endParaRPr lang="en-AU"/>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AU"/>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5BDB192F-0BF8-4F24-9D04-5B04C8D7C8CF}" type="slidenum">
              <a:rPr lang="en-AU" smtClean="0"/>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AU"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AU" smtClean="0"/>
              <a:t>Click to edit Master text styles</a:t>
            </a:r>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AU"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AU"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DB192F-0BF8-4F24-9D04-5B04C8D7C8CF}" type="slidenum">
              <a:rPr lang="en-AU" smtClean="0"/>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print">
            <a:lum/>
            <a:extLst>
              <a:ext uri="{28A0092B-C50C-407E-A947-70E740481C1C}">
                <a14:useLocalDpi xmlns:a14="http://schemas.microsoft.com/office/drawing/2010/main" val="0"/>
              </a:ext>
            </a:extLst>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AU"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AU"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7" name="Date Placeholder 6"/>
          <p:cNvSpPr>
            <a:spLocks noGrp="1"/>
          </p:cNvSpPr>
          <p:nvPr>
            <p:ph type="dt" sz="half" idx="10"/>
          </p:nvPr>
        </p:nvSpPr>
        <p:spPr/>
        <p:txBody>
          <a:bodyPr/>
          <a:lstStyle/>
          <a:p>
            <a:fld id="{E4A781F1-39AD-9749-90CE-9D2865394318}" type="datetimeFigureOut">
              <a:rPr lang="en-US" smtClean="0"/>
              <a:pPr/>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08D91-8E40-BE4B-B0DA-6E3593793D15}" type="slidenum">
              <a:rPr lang="en-US" smtClean="0"/>
              <a:pPr/>
              <a:t>‹#›</a:t>
            </a:fld>
            <a:endParaRPr lang="en-US"/>
          </a:p>
        </p:txBody>
      </p:sp>
      <p:pic>
        <p:nvPicPr>
          <p:cNvPr id="11" name="Picture 10" descr="Comparison-Underli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5960" y="1897040"/>
            <a:ext cx="3228975" cy="142875"/>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23971157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Date Placeholder 2"/>
          <p:cNvSpPr>
            <a:spLocks noGrp="1"/>
          </p:cNvSpPr>
          <p:nvPr>
            <p:ph type="dt" sz="half" idx="10"/>
          </p:nvPr>
        </p:nvSpPr>
        <p:spPr/>
        <p:txBody>
          <a:bodyPr/>
          <a:lstStyle/>
          <a:p>
            <a:fld id="{E4A781F1-39AD-9749-90CE-9D2865394318}" type="datetimeFigureOut">
              <a:rPr lang="en-US" smtClean="0"/>
              <a:pPr/>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08D91-8E40-BE4B-B0DA-6E3593793D15}"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781F1-39AD-9749-90CE-9D2865394318}" type="datetimeFigureOut">
              <a:rPr lang="en-US" smtClean="0"/>
              <a:pPr/>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08D91-8E40-BE4B-B0DA-6E3593793D15}"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AU"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AU"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4A781F1-39AD-9749-90CE-9D2865394318}" type="datetimeFigureOut">
              <a:rPr lang="en-US" smtClean="0"/>
              <a:pPr/>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08D91-8E40-BE4B-B0DA-6E3593793D15}"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AU" smtClean="0"/>
              <a:t>Drag picture to placeholder or click icon to add</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AU"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AU"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AU"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AU"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AU" smtClean="0"/>
              <a:t>Drag picture to placeholder or click icon to add</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AU"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AU"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AU"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766E59E-EE76-496B-9346-E7C8F240EBFC}" type="datetimeFigureOut">
              <a:rPr lang="en-AU" smtClean="0"/>
              <a:pPr/>
              <a:t>16/07/2015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DB192F-0BF8-4F24-9D04-5B04C8D7C8CF}" type="slidenum">
              <a:rPr lang="en-AU" smtClean="0"/>
              <a:pPr/>
              <a:t>‹#›</a:t>
            </a:fld>
            <a:endParaRPr lang="en-AU"/>
          </a:p>
        </p:txBody>
      </p:sp>
    </p:spTree>
    <p:extLst>
      <p:ext uri="{BB962C8B-B14F-4D97-AF65-F5344CB8AC3E}">
        <p14:creationId xmlns:p14="http://schemas.microsoft.com/office/powerpoint/2010/main" val="7637316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AU"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E4A781F1-39AD-9749-90CE-9D2865394318}" type="datetimeFigureOut">
              <a:rPr lang="en-US" smtClean="0"/>
              <a:pPr/>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08D91-8E40-BE4B-B0DA-6E3593793D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image" Target="../media/image10.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9.pn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6E59E-EE76-496B-9346-E7C8F240EBFC}" type="datetimeFigureOut">
              <a:rPr lang="en-AU" smtClean="0"/>
              <a:pPr/>
              <a:t>16/07/2015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B192F-0BF8-4F24-9D04-5B04C8D7C8CF}" type="slidenum">
              <a:rPr lang="en-AU" smtClean="0"/>
              <a:pPr/>
              <a:t>‹#›</a:t>
            </a:fld>
            <a:endParaRPr lang="en-AU"/>
          </a:p>
        </p:txBody>
      </p:sp>
    </p:spTree>
    <p:extLst>
      <p:ext uri="{BB962C8B-B14F-4D97-AF65-F5344CB8AC3E}">
        <p14:creationId xmlns:p14="http://schemas.microsoft.com/office/powerpoint/2010/main" val="2768204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781F1-39AD-9749-90CE-9D2865394318}" type="datetimeFigureOut">
              <a:rPr lang="en-US" smtClean="0"/>
              <a:pPr/>
              <a:t>7/16/2015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08D91-8E40-BE4B-B0DA-6E3593793D15}" type="slidenum">
              <a:rPr lang="en-US" smtClean="0"/>
              <a:pPr/>
              <a:t>‹#›</a:t>
            </a:fld>
            <a:endParaRPr lang="en-US"/>
          </a:p>
        </p:txBody>
      </p:sp>
    </p:spTree>
    <p:extLst>
      <p:ext uri="{BB962C8B-B14F-4D97-AF65-F5344CB8AC3E}">
        <p14:creationId xmlns:p14="http://schemas.microsoft.com/office/powerpoint/2010/main" val="3092063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3AC77-997E-B44F-8B95-1B16538C8261}" type="datetimeFigureOut">
              <a:rPr lang="en-US" smtClean="0"/>
              <a:pPr/>
              <a:t>7/16/2015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44733-5B4C-DB4D-A93A-93AC2A1975CD}" type="slidenum">
              <a:rPr lang="en-US" smtClean="0"/>
              <a:pPr/>
              <a:t>‹#›</a:t>
            </a:fld>
            <a:endParaRPr lang="en-US"/>
          </a:p>
        </p:txBody>
      </p:sp>
      <p:sp>
        <p:nvSpPr>
          <p:cNvPr id="7" name="Rectangle 6"/>
          <p:cNvSpPr/>
          <p:nvPr/>
        </p:nvSpPr>
        <p:spPr>
          <a:xfrm>
            <a:off x="0" y="0"/>
            <a:ext cx="9144000" cy="119675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251520" y="169258"/>
            <a:ext cx="1601615" cy="858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6516216" y="896689"/>
            <a:ext cx="2808312" cy="276999"/>
          </a:xfrm>
          <a:prstGeom prst="rect">
            <a:avLst/>
          </a:prstGeom>
          <a:noFill/>
        </p:spPr>
        <p:txBody>
          <a:bodyPr wrap="square" rtlCol="0">
            <a:spAutoFit/>
          </a:bodyPr>
          <a:lstStyle/>
          <a:p>
            <a:r>
              <a:rPr lang="en-AU" sz="1200" i="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Your partner in Safety Management</a:t>
            </a:r>
            <a:endParaRPr lang="en-AU" sz="1200" i="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6943675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6E59E-EE76-496B-9346-E7C8F240EBFC}" type="datetimeFigureOut">
              <a:rPr lang="en-AU" smtClean="0"/>
              <a:pPr/>
              <a:t>16/07/2015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B192F-0BF8-4F24-9D04-5B04C8D7C8CF}" type="slidenum">
              <a:rPr lang="en-AU" smtClean="0"/>
              <a:pPr/>
              <a:t>‹#›</a:t>
            </a:fld>
            <a:endParaRPr lang="en-AU"/>
          </a:p>
        </p:txBody>
      </p:sp>
    </p:spTree>
    <p:extLst>
      <p:ext uri="{BB962C8B-B14F-4D97-AF65-F5344CB8AC3E}">
        <p14:creationId xmlns:p14="http://schemas.microsoft.com/office/powerpoint/2010/main" val="276820486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781F1-39AD-9749-90CE-9D2865394318}" type="datetimeFigureOut">
              <a:rPr lang="en-US" smtClean="0"/>
              <a:pPr/>
              <a:t>7/16/2015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08D91-8E40-BE4B-B0DA-6E3593793D15}" type="slidenum">
              <a:rPr lang="en-US" smtClean="0"/>
              <a:pPr/>
              <a:t>‹#›</a:t>
            </a:fld>
            <a:endParaRPr lang="en-US"/>
          </a:p>
        </p:txBody>
      </p:sp>
    </p:spTree>
    <p:extLst>
      <p:ext uri="{BB962C8B-B14F-4D97-AF65-F5344CB8AC3E}">
        <p14:creationId xmlns:p14="http://schemas.microsoft.com/office/powerpoint/2010/main" val="3092063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3AC77-997E-B44F-8B95-1B16538C8261}" type="datetimeFigureOut">
              <a:rPr lang="en-US" smtClean="0"/>
              <a:pPr/>
              <a:t>7/16/2015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44733-5B4C-DB4D-A93A-93AC2A1975CD}" type="slidenum">
              <a:rPr lang="en-US" smtClean="0"/>
              <a:pPr/>
              <a:t>‹#›</a:t>
            </a:fld>
            <a:endParaRPr lang="en-US"/>
          </a:p>
        </p:txBody>
      </p:sp>
      <p:sp>
        <p:nvSpPr>
          <p:cNvPr id="7" name="Rectangle 6"/>
          <p:cNvSpPr/>
          <p:nvPr/>
        </p:nvSpPr>
        <p:spPr>
          <a:xfrm>
            <a:off x="0" y="0"/>
            <a:ext cx="9144000" cy="119675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251520" y="169258"/>
            <a:ext cx="1601615" cy="858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6516216" y="896689"/>
            <a:ext cx="2808312" cy="276999"/>
          </a:xfrm>
          <a:prstGeom prst="rect">
            <a:avLst/>
          </a:prstGeom>
          <a:noFill/>
        </p:spPr>
        <p:txBody>
          <a:bodyPr wrap="square" rtlCol="0">
            <a:spAutoFit/>
          </a:bodyPr>
          <a:lstStyle/>
          <a:p>
            <a:r>
              <a:rPr lang="en-AU" sz="1200" i="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Your partner in Safety Management</a:t>
            </a:r>
            <a:endParaRPr lang="en-AU" sz="1200" i="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69436753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AU"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0766E59E-EE76-496B-9346-E7C8F240EBFC}" type="datetimeFigureOut">
              <a:rPr lang="en-AU" smtClean="0"/>
              <a:pPr/>
              <a:t>16/07/2015</a:t>
            </a:fld>
            <a:endParaRPr lang="en-AU"/>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AU"/>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5BDB192F-0BF8-4F24-9D04-5B04C8D7C8CF}"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2.xml"/><Relationship Id="rId5" Type="http://schemas.openxmlformats.org/officeDocument/2006/relationships/image" Target="../media/image39.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2.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4509"/>
            <a:ext cx="9144000" cy="846161"/>
          </a:xfrm>
        </p:spPr>
        <p:txBody>
          <a:bodyPr/>
          <a:lstStyle/>
          <a:p>
            <a:pPr algn="ctr"/>
            <a:r>
              <a:rPr lang="en-US" sz="4800" dirty="0" err="1"/>
              <a:t>A</a:t>
            </a:r>
            <a:r>
              <a:rPr lang="en-US" sz="4800" dirty="0" err="1" smtClean="0"/>
              <a:t>ppin</a:t>
            </a:r>
            <a:r>
              <a:rPr lang="en-US" sz="4800" dirty="0" smtClean="0"/>
              <a:t> Mine Explosion</a:t>
            </a:r>
            <a:endParaRPr lang="en-US" sz="4800" dirty="0"/>
          </a:p>
        </p:txBody>
      </p:sp>
      <p:sp>
        <p:nvSpPr>
          <p:cNvPr id="3" name="Subtitle 2"/>
          <p:cNvSpPr>
            <a:spLocks noGrp="1"/>
          </p:cNvSpPr>
          <p:nvPr>
            <p:ph type="subTitle" idx="1"/>
          </p:nvPr>
        </p:nvSpPr>
        <p:spPr>
          <a:xfrm>
            <a:off x="245660" y="5310130"/>
            <a:ext cx="8093122" cy="1363624"/>
          </a:xfrm>
        </p:spPr>
        <p:txBody>
          <a:bodyPr>
            <a:normAutofit/>
          </a:bodyPr>
          <a:lstStyle/>
          <a:p>
            <a:pPr algn="r"/>
            <a:r>
              <a:rPr lang="en-US" sz="2800" dirty="0" smtClean="0"/>
              <a:t>Training Presentation</a:t>
            </a:r>
          </a:p>
          <a:p>
            <a:pPr algn="r"/>
            <a:r>
              <a:rPr lang="en-US" sz="2000" dirty="0" smtClean="0"/>
              <a:t>Acknowledgements – Bob Kininmonth (Retired Inspector)</a:t>
            </a:r>
          </a:p>
          <a:p>
            <a:pPr algn="r"/>
            <a:r>
              <a:rPr lang="en-US" sz="2000" dirty="0" smtClean="0"/>
              <a:t>Duncan Chalmers – (UNSW)</a:t>
            </a:r>
          </a:p>
          <a:p>
            <a:pPr algn="r"/>
            <a:r>
              <a:rPr lang="en-US" sz="2000" dirty="0" smtClean="0"/>
              <a:t>SMRS</a:t>
            </a:r>
          </a:p>
          <a:p>
            <a:endParaRPr lang="en-US" sz="2800" dirty="0" smtClean="0"/>
          </a:p>
          <a:p>
            <a:endParaRPr lang="en-US" sz="2800" dirty="0" smtClean="0"/>
          </a:p>
        </p:txBody>
      </p:sp>
      <p:pic>
        <p:nvPicPr>
          <p:cNvPr id="6" name="Picture 5" descr="mine.JPG"/>
          <p:cNvPicPr>
            <a:picLocks noChangeAspect="1"/>
          </p:cNvPicPr>
          <p:nvPr/>
        </p:nvPicPr>
        <p:blipFill>
          <a:blip r:embed="rId2" cstate="print"/>
          <a:stretch>
            <a:fillRect/>
          </a:stretch>
        </p:blipFill>
        <p:spPr>
          <a:xfrm>
            <a:off x="2500132" y="1627460"/>
            <a:ext cx="5838650" cy="3164459"/>
          </a:xfrm>
          <a:prstGeom prst="rect">
            <a:avLst/>
          </a:prstGeom>
        </p:spPr>
      </p:pic>
    </p:spTree>
    <p:extLst>
      <p:ext uri="{BB962C8B-B14F-4D97-AF65-F5344CB8AC3E}">
        <p14:creationId xmlns:p14="http://schemas.microsoft.com/office/powerpoint/2010/main" val="3093772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311"/>
            <a:ext cx="7620000" cy="1143000"/>
          </a:xfrm>
        </p:spPr>
        <p:txBody>
          <a:bodyPr/>
          <a:lstStyle/>
          <a:p>
            <a:r>
              <a:rPr lang="en-AU" sz="4800" dirty="0" smtClean="0"/>
              <a:t>The Deputies Role</a:t>
            </a:r>
            <a:endParaRPr lang="en-AU" sz="4800" dirty="0"/>
          </a:p>
        </p:txBody>
      </p:sp>
      <p:sp>
        <p:nvSpPr>
          <p:cNvPr id="4" name="Content Placeholder 3"/>
          <p:cNvSpPr>
            <a:spLocks noGrp="1"/>
          </p:cNvSpPr>
          <p:nvPr>
            <p:ph idx="1"/>
          </p:nvPr>
        </p:nvSpPr>
        <p:spPr>
          <a:xfrm>
            <a:off x="914400" y="1509311"/>
            <a:ext cx="7480453" cy="4759287"/>
          </a:xfrm>
        </p:spPr>
        <p:txBody>
          <a:bodyPr>
            <a:normAutofit lnSpcReduction="10000"/>
          </a:bodyPr>
          <a:lstStyle/>
          <a:p>
            <a:pPr>
              <a:lnSpc>
                <a:spcPct val="110000"/>
              </a:lnSpc>
              <a:spcBef>
                <a:spcPts val="600"/>
              </a:spcBef>
              <a:spcAft>
                <a:spcPts val="600"/>
              </a:spcAft>
            </a:pPr>
            <a:r>
              <a:rPr lang="en-AU" sz="2200" dirty="0"/>
              <a:t>Apart from his responsibility to ensure safety in his panel the Deputy should have carried out </a:t>
            </a:r>
            <a:r>
              <a:rPr lang="en-AU" sz="2200" dirty="0" smtClean="0"/>
              <a:t>the following </a:t>
            </a:r>
            <a:r>
              <a:rPr lang="en-AU" sz="2200" dirty="0"/>
              <a:t>actions before starting the fan:</a:t>
            </a:r>
          </a:p>
          <a:p>
            <a:pPr lvl="1">
              <a:lnSpc>
                <a:spcPct val="110000"/>
              </a:lnSpc>
              <a:spcAft>
                <a:spcPts val="600"/>
              </a:spcAft>
              <a:buNone/>
            </a:pPr>
            <a:r>
              <a:rPr lang="en-AU" dirty="0"/>
              <a:t>1. Test for gas in the area around the fan.</a:t>
            </a:r>
          </a:p>
          <a:p>
            <a:pPr lvl="1">
              <a:lnSpc>
                <a:spcPct val="110000"/>
              </a:lnSpc>
              <a:spcAft>
                <a:spcPts val="600"/>
              </a:spcAft>
              <a:buNone/>
            </a:pPr>
            <a:r>
              <a:rPr lang="en-AU" dirty="0"/>
              <a:t>2. Assess that there was an adequate flow of air down the newly opened return.</a:t>
            </a:r>
          </a:p>
          <a:p>
            <a:pPr lvl="1">
              <a:lnSpc>
                <a:spcPct val="110000"/>
              </a:lnSpc>
              <a:spcAft>
                <a:spcPts val="600"/>
              </a:spcAft>
              <a:buNone/>
            </a:pPr>
            <a:r>
              <a:rPr lang="en-AU" dirty="0"/>
              <a:t>3. Arranged for the vent tubes to be separated so that when the fan was started the exhaust </a:t>
            </a:r>
            <a:r>
              <a:rPr lang="en-AU" dirty="0" smtClean="0"/>
              <a:t>from the </a:t>
            </a:r>
            <a:r>
              <a:rPr lang="en-AU" dirty="0"/>
              <a:t>fan would contain less than 2.5 per cent </a:t>
            </a:r>
            <a:r>
              <a:rPr lang="en-AU" dirty="0" smtClean="0"/>
              <a:t>methane. Fans did not have dilution box's so tubes had to be separated to allow fresh air in to dilute which is not an easy process.</a:t>
            </a:r>
            <a:endParaRPr lang="en-AU" dirty="0"/>
          </a:p>
        </p:txBody>
      </p:sp>
    </p:spTree>
    <p:extLst>
      <p:ext uri="{BB962C8B-B14F-4D97-AF65-F5344CB8AC3E}">
        <p14:creationId xmlns:p14="http://schemas.microsoft.com/office/powerpoint/2010/main" val="1240349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3238"/>
            <a:ext cx="7808686" cy="868362"/>
          </a:xfrm>
        </p:spPr>
        <p:txBody>
          <a:bodyPr>
            <a:noAutofit/>
          </a:bodyPr>
          <a:lstStyle/>
          <a:p>
            <a:r>
              <a:rPr lang="en-AU" sz="4800" dirty="0"/>
              <a:t>Operation of the </a:t>
            </a:r>
            <a:r>
              <a:rPr lang="en-AU" sz="4800" dirty="0" smtClean="0"/>
              <a:t>fan</a:t>
            </a:r>
            <a:endParaRPr lang="en-AU" sz="3200" b="1" dirty="0"/>
          </a:p>
        </p:txBody>
      </p:sp>
      <p:sp>
        <p:nvSpPr>
          <p:cNvPr id="3" name="Content Placeholder 2"/>
          <p:cNvSpPr>
            <a:spLocks noGrp="1"/>
          </p:cNvSpPr>
          <p:nvPr>
            <p:ph idx="1"/>
          </p:nvPr>
        </p:nvSpPr>
        <p:spPr>
          <a:xfrm>
            <a:off x="566058" y="1630495"/>
            <a:ext cx="7652526" cy="4363903"/>
          </a:xfrm>
        </p:spPr>
        <p:txBody>
          <a:bodyPr>
            <a:noAutofit/>
          </a:bodyPr>
          <a:lstStyle/>
          <a:p>
            <a:pPr>
              <a:spcBef>
                <a:spcPts val="600"/>
              </a:spcBef>
              <a:spcAft>
                <a:spcPts val="600"/>
              </a:spcAft>
            </a:pPr>
            <a:r>
              <a:rPr lang="en-AU" sz="2200" dirty="0" smtClean="0"/>
              <a:t>It </a:t>
            </a:r>
            <a:r>
              <a:rPr lang="en-AU" sz="2200" dirty="0"/>
              <a:t>was accepted that the fan was started and was found to be running in reverse. In reverse the </a:t>
            </a:r>
            <a:r>
              <a:rPr lang="en-AU" sz="2200" dirty="0" smtClean="0"/>
              <a:t>fan could </a:t>
            </a:r>
            <a:r>
              <a:rPr lang="en-AU" sz="2200" dirty="0"/>
              <a:t>still pass air in the correct direction but at a much </a:t>
            </a:r>
            <a:r>
              <a:rPr lang="en-AU" sz="2200" dirty="0" smtClean="0"/>
              <a:t>lower </a:t>
            </a:r>
            <a:r>
              <a:rPr lang="en-AU" sz="2200" dirty="0"/>
              <a:t>volume (approximately 40 per cent of </a:t>
            </a:r>
            <a:r>
              <a:rPr lang="en-AU" sz="2200" dirty="0" smtClean="0"/>
              <a:t>its rated </a:t>
            </a:r>
            <a:r>
              <a:rPr lang="en-AU" sz="2200" dirty="0"/>
              <a:t>capacity</a:t>
            </a:r>
            <a:r>
              <a:rPr lang="en-AU" sz="2200" dirty="0" smtClean="0"/>
              <a:t>).</a:t>
            </a:r>
          </a:p>
          <a:p>
            <a:pPr marL="0" indent="0">
              <a:spcBef>
                <a:spcPts val="600"/>
              </a:spcBef>
              <a:spcAft>
                <a:spcPts val="600"/>
              </a:spcAft>
              <a:buNone/>
            </a:pPr>
            <a:r>
              <a:rPr lang="en-AU" sz="2200" dirty="0" smtClean="0"/>
              <a:t> </a:t>
            </a:r>
          </a:p>
          <a:p>
            <a:pPr>
              <a:spcBef>
                <a:spcPts val="600"/>
              </a:spcBef>
              <a:spcAft>
                <a:spcPts val="600"/>
              </a:spcAft>
            </a:pPr>
            <a:r>
              <a:rPr lang="en-AU" sz="2200" dirty="0" smtClean="0"/>
              <a:t>Correction of reverse running can be achieved by disconnecting the power, opening the starter box and making suitable adjustments. It is, of course, important to reclose the starter box and ensure it is in a flameproof condition before power is restored.</a:t>
            </a:r>
            <a:endParaRPr lang="en-AU" sz="2200" b="1" dirty="0"/>
          </a:p>
        </p:txBody>
      </p:sp>
    </p:spTree>
    <p:extLst>
      <p:ext uri="{BB962C8B-B14F-4D97-AF65-F5344CB8AC3E}">
        <p14:creationId xmlns:p14="http://schemas.microsoft.com/office/powerpoint/2010/main" val="172438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7455"/>
            <a:ext cx="7612655" cy="868362"/>
          </a:xfrm>
        </p:spPr>
        <p:txBody>
          <a:bodyPr/>
          <a:lstStyle/>
          <a:p>
            <a:r>
              <a:rPr lang="en-US" sz="3200" dirty="0" smtClean="0"/>
              <a:t>Accepted Significant matters</a:t>
            </a:r>
            <a:endParaRPr lang="en-US" sz="3200" dirty="0"/>
          </a:p>
        </p:txBody>
      </p:sp>
      <p:sp>
        <p:nvSpPr>
          <p:cNvPr id="3" name="Content Placeholder 2"/>
          <p:cNvSpPr>
            <a:spLocks noGrp="1"/>
          </p:cNvSpPr>
          <p:nvPr>
            <p:ph idx="1"/>
          </p:nvPr>
        </p:nvSpPr>
        <p:spPr>
          <a:xfrm>
            <a:off x="914400" y="1371600"/>
            <a:ext cx="7313613" cy="5486400"/>
          </a:xfrm>
        </p:spPr>
        <p:txBody>
          <a:bodyPr>
            <a:noAutofit/>
          </a:bodyPr>
          <a:lstStyle/>
          <a:p>
            <a:pPr>
              <a:spcBef>
                <a:spcPts val="600"/>
              </a:spcBef>
              <a:spcAft>
                <a:spcPts val="600"/>
              </a:spcAft>
            </a:pPr>
            <a:r>
              <a:rPr lang="en-AU" sz="2200" dirty="0" smtClean="0"/>
              <a:t>The </a:t>
            </a:r>
            <a:r>
              <a:rPr lang="en-AU" sz="2200" dirty="0"/>
              <a:t>starter box of the fan was not in a flameproof condition, most of the studs had </a:t>
            </a:r>
            <a:r>
              <a:rPr lang="en-AU" sz="2200" dirty="0" smtClean="0"/>
              <a:t>been removed</a:t>
            </a:r>
            <a:r>
              <a:rPr lang="en-AU" sz="2200" dirty="0"/>
              <a:t>. </a:t>
            </a:r>
            <a:endParaRPr lang="en-AU" sz="2200" dirty="0" smtClean="0"/>
          </a:p>
          <a:p>
            <a:pPr lvl="1">
              <a:spcAft>
                <a:spcPts val="600"/>
              </a:spcAft>
            </a:pPr>
            <a:r>
              <a:rPr lang="en-AU" sz="2000" dirty="0" smtClean="0"/>
              <a:t>It </a:t>
            </a:r>
            <a:r>
              <a:rPr lang="en-AU" sz="2000" dirty="0"/>
              <a:t>was considered that the fan had been started and found to be running in </a:t>
            </a:r>
            <a:r>
              <a:rPr lang="en-AU" sz="2000" dirty="0" smtClean="0"/>
              <a:t>reverse. </a:t>
            </a:r>
          </a:p>
          <a:p>
            <a:pPr lvl="1">
              <a:spcAft>
                <a:spcPts val="600"/>
              </a:spcAft>
            </a:pPr>
            <a:r>
              <a:rPr lang="en-AU" sz="2000" dirty="0" smtClean="0"/>
              <a:t>Change </a:t>
            </a:r>
            <a:r>
              <a:rPr lang="en-AU" sz="2000" dirty="0"/>
              <a:t>of direction could be achieved from inside the starter box but should not have </a:t>
            </a:r>
            <a:r>
              <a:rPr lang="en-AU" sz="2000" dirty="0" smtClean="0"/>
              <a:t>been attempted </a:t>
            </a:r>
            <a:r>
              <a:rPr lang="en-AU" sz="2000" dirty="0"/>
              <a:t>with the power on</a:t>
            </a:r>
            <a:r>
              <a:rPr lang="en-AU" sz="2000" dirty="0" smtClean="0"/>
              <a:t>.</a:t>
            </a:r>
          </a:p>
          <a:p>
            <a:pPr>
              <a:spcBef>
                <a:spcPts val="600"/>
              </a:spcBef>
              <a:spcAft>
                <a:spcPts val="600"/>
              </a:spcAft>
            </a:pPr>
            <a:r>
              <a:rPr lang="en-AU" sz="2200" dirty="0" smtClean="0"/>
              <a:t>At </a:t>
            </a:r>
            <a:r>
              <a:rPr lang="en-AU" sz="2200" dirty="0"/>
              <a:t>the time of the explosion the fan cable was live</a:t>
            </a:r>
            <a:r>
              <a:rPr lang="en-AU" sz="2200" dirty="0" smtClean="0"/>
              <a:t>.</a:t>
            </a:r>
          </a:p>
          <a:p>
            <a:pPr>
              <a:spcBef>
                <a:spcPts val="600"/>
              </a:spcBef>
              <a:spcAft>
                <a:spcPts val="600"/>
              </a:spcAft>
            </a:pPr>
            <a:r>
              <a:rPr lang="en-AU" sz="2200" dirty="0" smtClean="0"/>
              <a:t>There </a:t>
            </a:r>
            <a:r>
              <a:rPr lang="en-AU" sz="2200" dirty="0"/>
              <a:t>was a distinctive pattern mark inside the fan starter, which later tests indicated could </a:t>
            </a:r>
            <a:r>
              <a:rPr lang="en-AU" sz="2200" dirty="0" smtClean="0"/>
              <a:t>only have </a:t>
            </a:r>
            <a:r>
              <a:rPr lang="en-AU" sz="2200" dirty="0"/>
              <a:t>been formed by an internal ignition.</a:t>
            </a:r>
            <a:endParaRPr lang="en-US" sz="2200" b="1" dirty="0"/>
          </a:p>
        </p:txBody>
      </p:sp>
    </p:spTree>
    <p:extLst>
      <p:ext uri="{BB962C8B-B14F-4D97-AF65-F5344CB8AC3E}">
        <p14:creationId xmlns:p14="http://schemas.microsoft.com/office/powerpoint/2010/main" val="1740127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Accepted Significant matters</a:t>
            </a:r>
            <a:endParaRPr lang="en-US" sz="3200" dirty="0"/>
          </a:p>
        </p:txBody>
      </p:sp>
      <p:sp>
        <p:nvSpPr>
          <p:cNvPr id="3" name="Content Placeholder 2"/>
          <p:cNvSpPr>
            <a:spLocks noGrp="1"/>
          </p:cNvSpPr>
          <p:nvPr>
            <p:ph idx="1"/>
          </p:nvPr>
        </p:nvSpPr>
        <p:spPr>
          <a:xfrm>
            <a:off x="716097" y="1735138"/>
            <a:ext cx="5199962" cy="4412274"/>
          </a:xfrm>
        </p:spPr>
        <p:txBody>
          <a:bodyPr>
            <a:normAutofit lnSpcReduction="10000"/>
          </a:bodyPr>
          <a:lstStyle/>
          <a:p>
            <a:r>
              <a:rPr lang="en-AU" sz="2200" dirty="0"/>
              <a:t>The Deputy was equipped with a flame safety lamp for gas detection. </a:t>
            </a:r>
            <a:endParaRPr lang="en-AU" sz="2200" dirty="0" smtClean="0"/>
          </a:p>
          <a:p>
            <a:r>
              <a:rPr lang="en-AU" sz="2200" dirty="0" smtClean="0"/>
              <a:t>The </a:t>
            </a:r>
            <a:r>
              <a:rPr lang="en-AU" sz="2200" dirty="0"/>
              <a:t>Undermanager, </a:t>
            </a:r>
            <a:r>
              <a:rPr lang="en-AU" sz="2200" dirty="0" smtClean="0"/>
              <a:t>who arrived </a:t>
            </a:r>
            <a:r>
              <a:rPr lang="en-AU" sz="2200" dirty="0"/>
              <a:t>in the panel at a late stage, had both a flame safety lamp and </a:t>
            </a:r>
            <a:r>
              <a:rPr lang="en-AU" sz="2200" dirty="0" smtClean="0"/>
              <a:t>a </a:t>
            </a:r>
            <a:r>
              <a:rPr lang="en-AU" sz="2200" dirty="0" err="1" smtClean="0"/>
              <a:t>methanometer</a:t>
            </a:r>
            <a:r>
              <a:rPr lang="en-AU" sz="2200" dirty="0"/>
              <a:t>. </a:t>
            </a:r>
            <a:endParaRPr lang="en-AU" sz="2200" dirty="0" smtClean="0"/>
          </a:p>
          <a:p>
            <a:r>
              <a:rPr lang="en-AU" sz="2200" dirty="0" smtClean="0"/>
              <a:t>The Deputy’s </a:t>
            </a:r>
            <a:r>
              <a:rPr lang="en-AU" sz="2200" dirty="0"/>
              <a:t>flame safety lamp, which was damaged in the explosion, was shown by </a:t>
            </a:r>
            <a:r>
              <a:rPr lang="en-AU" sz="2200" dirty="0" smtClean="0"/>
              <a:t>later examination </a:t>
            </a:r>
            <a:r>
              <a:rPr lang="en-AU" sz="2200" dirty="0"/>
              <a:t>to have some defects. In particular it was found that the </a:t>
            </a:r>
            <a:r>
              <a:rPr lang="en-AU" sz="2200" dirty="0" err="1"/>
              <a:t>relighter</a:t>
            </a:r>
            <a:r>
              <a:rPr lang="en-AU" sz="2200" dirty="0"/>
              <a:t> key was missing.</a:t>
            </a:r>
            <a:endParaRPr lang="en-US" sz="2200" b="1" dirty="0"/>
          </a:p>
        </p:txBody>
      </p:sp>
      <p:pic>
        <p:nvPicPr>
          <p:cNvPr id="4" name="Picture 3" descr="lamp.jpg"/>
          <p:cNvPicPr>
            <a:picLocks noChangeAspect="1"/>
          </p:cNvPicPr>
          <p:nvPr/>
        </p:nvPicPr>
        <p:blipFill>
          <a:blip r:embed="rId2" cstate="print"/>
          <a:stretch>
            <a:fillRect/>
          </a:stretch>
        </p:blipFill>
        <p:spPr>
          <a:xfrm>
            <a:off x="5916059" y="1991299"/>
            <a:ext cx="2849926" cy="3799901"/>
          </a:xfrm>
          <a:prstGeom prst="rect">
            <a:avLst/>
          </a:prstGeom>
        </p:spPr>
      </p:pic>
    </p:spTree>
    <p:extLst>
      <p:ext uri="{BB962C8B-B14F-4D97-AF65-F5344CB8AC3E}">
        <p14:creationId xmlns:p14="http://schemas.microsoft.com/office/powerpoint/2010/main" val="3790677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2610"/>
            <a:ext cx="7313613" cy="868362"/>
          </a:xfrm>
        </p:spPr>
        <p:txBody>
          <a:bodyPr/>
          <a:lstStyle/>
          <a:p>
            <a:endParaRPr lang="en-US" b="1" dirty="0"/>
          </a:p>
        </p:txBody>
      </p:sp>
      <p:pic>
        <p:nvPicPr>
          <p:cNvPr id="4" name="Content Placeholder 3"/>
          <p:cNvPicPr>
            <a:picLocks noGrp="1" noChangeAspect="1"/>
          </p:cNvPicPr>
          <p:nvPr>
            <p:ph idx="1"/>
          </p:nvPr>
        </p:nvPicPr>
        <p:blipFill>
          <a:blip r:embed="rId2" cstate="print"/>
          <a:stretch>
            <a:fillRect/>
          </a:stretch>
        </p:blipFill>
        <p:spPr>
          <a:xfrm>
            <a:off x="2578237" y="0"/>
            <a:ext cx="6565763" cy="5076966"/>
          </a:xfrm>
          <a:prstGeom prst="rect">
            <a:avLst/>
          </a:prstGeom>
        </p:spPr>
      </p:pic>
      <p:pic>
        <p:nvPicPr>
          <p:cNvPr id="5" name="Content Placeholder 6"/>
          <p:cNvPicPr>
            <a:picLocks noChangeAspect="1"/>
          </p:cNvPicPr>
          <p:nvPr/>
        </p:nvPicPr>
        <p:blipFill>
          <a:blip r:embed="rId3" cstate="print"/>
          <a:stretch>
            <a:fillRect/>
          </a:stretch>
        </p:blipFill>
        <p:spPr>
          <a:xfrm>
            <a:off x="1" y="1395217"/>
            <a:ext cx="2361062" cy="5613210"/>
          </a:xfrm>
          <a:prstGeom prst="rect">
            <a:avLst/>
          </a:prstGeom>
        </p:spPr>
      </p:pic>
      <p:cxnSp>
        <p:nvCxnSpPr>
          <p:cNvPr id="6" name="Straight Connector 5"/>
          <p:cNvCxnSpPr/>
          <p:nvPr/>
        </p:nvCxnSpPr>
        <p:spPr>
          <a:xfrm flipH="1">
            <a:off x="723331" y="2429301"/>
            <a:ext cx="4940490" cy="150126"/>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94328" y="5527343"/>
            <a:ext cx="4640239" cy="646331"/>
          </a:xfrm>
          <a:prstGeom prst="rect">
            <a:avLst/>
          </a:prstGeom>
          <a:noFill/>
        </p:spPr>
        <p:txBody>
          <a:bodyPr wrap="square" rtlCol="0">
            <a:spAutoFit/>
          </a:bodyPr>
          <a:lstStyle/>
          <a:p>
            <a:r>
              <a:rPr lang="en-AU" dirty="0" smtClean="0"/>
              <a:t>Body of deputy and his LOFSL found in S/Car</a:t>
            </a:r>
            <a:endParaRPr lang="en-AU" dirty="0"/>
          </a:p>
        </p:txBody>
      </p:sp>
      <p:cxnSp>
        <p:nvCxnSpPr>
          <p:cNvPr id="8" name="Straight Connector 7"/>
          <p:cNvCxnSpPr/>
          <p:nvPr/>
        </p:nvCxnSpPr>
        <p:spPr>
          <a:xfrm flipV="1">
            <a:off x="4503761" y="3234519"/>
            <a:ext cx="150126" cy="229282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946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noAutofit/>
          </a:bodyPr>
          <a:lstStyle/>
          <a:p>
            <a:r>
              <a:rPr lang="en-US" sz="3200" dirty="0"/>
              <a:t>Accepted Significant </a:t>
            </a:r>
            <a:r>
              <a:rPr lang="en-US" sz="3200" dirty="0" smtClean="0"/>
              <a:t>matters</a:t>
            </a:r>
            <a:endParaRPr lang="en-US" sz="3200" dirty="0"/>
          </a:p>
        </p:txBody>
      </p:sp>
      <p:sp>
        <p:nvSpPr>
          <p:cNvPr id="3" name="Content Placeholder 2"/>
          <p:cNvSpPr>
            <a:spLocks noGrp="1"/>
          </p:cNvSpPr>
          <p:nvPr>
            <p:ph idx="1"/>
          </p:nvPr>
        </p:nvSpPr>
        <p:spPr>
          <a:xfrm>
            <a:off x="2500828" y="1235882"/>
            <a:ext cx="6147413" cy="4680176"/>
          </a:xfrm>
        </p:spPr>
        <p:txBody>
          <a:bodyPr>
            <a:noAutofit/>
          </a:bodyPr>
          <a:lstStyle/>
          <a:p>
            <a:pPr>
              <a:spcBef>
                <a:spcPts val="600"/>
              </a:spcBef>
              <a:spcAft>
                <a:spcPts val="600"/>
              </a:spcAft>
            </a:pPr>
            <a:r>
              <a:rPr lang="en-AU" sz="2200" dirty="0" smtClean="0"/>
              <a:t>There </a:t>
            </a:r>
            <a:r>
              <a:rPr lang="en-AU" sz="2200" dirty="0"/>
              <a:t>was a brattice stopping in C/T 3, which should have been removed to allow flow of air </a:t>
            </a:r>
            <a:r>
              <a:rPr lang="en-AU" sz="2200" dirty="0" smtClean="0"/>
              <a:t>into the </a:t>
            </a:r>
            <a:r>
              <a:rPr lang="en-AU" sz="2200" dirty="0"/>
              <a:t>return, it was not removed as expected and the time of its removal could not be determined.</a:t>
            </a:r>
          </a:p>
          <a:p>
            <a:pPr>
              <a:spcBef>
                <a:spcPts val="600"/>
              </a:spcBef>
              <a:spcAft>
                <a:spcPts val="600"/>
              </a:spcAft>
            </a:pPr>
            <a:r>
              <a:rPr lang="en-AU" sz="2200" dirty="0" smtClean="0"/>
              <a:t>The </a:t>
            </a:r>
            <a:r>
              <a:rPr lang="en-AU" sz="2200" dirty="0"/>
              <a:t>roadway in which the fan had been installed was almost completely unventilated for </a:t>
            </a:r>
            <a:r>
              <a:rPr lang="en-AU" sz="2200" dirty="0" smtClean="0"/>
              <a:t>an undetermined </a:t>
            </a:r>
            <a:r>
              <a:rPr lang="en-AU" sz="2200" dirty="0"/>
              <a:t>period but possibly as long as five hours.</a:t>
            </a:r>
          </a:p>
          <a:p>
            <a:pPr>
              <a:spcBef>
                <a:spcPts val="600"/>
              </a:spcBef>
              <a:spcAft>
                <a:spcPts val="600"/>
              </a:spcAft>
            </a:pPr>
            <a:r>
              <a:rPr lang="en-AU" sz="2200" dirty="0" smtClean="0"/>
              <a:t>Scientific </a:t>
            </a:r>
            <a:r>
              <a:rPr lang="en-AU" sz="2200" dirty="0"/>
              <a:t>investigation indicated that the explosion was initiated at the face end of the </a:t>
            </a:r>
            <a:r>
              <a:rPr lang="en-AU" sz="2200" dirty="0" smtClean="0"/>
              <a:t>standing stub </a:t>
            </a:r>
            <a:r>
              <a:rPr lang="en-AU" sz="2200" dirty="0"/>
              <a:t>entry. It was considered that flame had </a:t>
            </a:r>
            <a:r>
              <a:rPr lang="en-AU" sz="2200" dirty="0" smtClean="0"/>
              <a:t>travelled </a:t>
            </a:r>
            <a:r>
              <a:rPr lang="en-AU" sz="2200" dirty="0"/>
              <a:t>up the vent tubes leading to the </a:t>
            </a:r>
            <a:r>
              <a:rPr lang="en-AU" sz="2200" dirty="0" smtClean="0"/>
              <a:t>gas accumulation </a:t>
            </a:r>
            <a:r>
              <a:rPr lang="en-AU" sz="2200" dirty="0"/>
              <a:t>at the face.</a:t>
            </a:r>
            <a:endParaRPr lang="en-AU" sz="2200" b="1" dirty="0"/>
          </a:p>
          <a:p>
            <a:pPr>
              <a:spcBef>
                <a:spcPts val="600"/>
              </a:spcBef>
              <a:spcAft>
                <a:spcPts val="600"/>
              </a:spcAft>
            </a:pPr>
            <a:endParaRPr lang="en-US" sz="2200" b="1" dirty="0"/>
          </a:p>
        </p:txBody>
      </p:sp>
      <p:pic>
        <p:nvPicPr>
          <p:cNvPr id="4" name="Content Placeholder 6"/>
          <p:cNvPicPr>
            <a:picLocks noChangeAspect="1"/>
          </p:cNvPicPr>
          <p:nvPr/>
        </p:nvPicPr>
        <p:blipFill>
          <a:blip r:embed="rId2" cstate="print"/>
          <a:stretch>
            <a:fillRect/>
          </a:stretch>
        </p:blipFill>
        <p:spPr>
          <a:xfrm>
            <a:off x="1" y="937419"/>
            <a:ext cx="2361062" cy="5613210"/>
          </a:xfrm>
          <a:prstGeom prst="rect">
            <a:avLst/>
          </a:prstGeom>
        </p:spPr>
      </p:pic>
      <p:cxnSp>
        <p:nvCxnSpPr>
          <p:cNvPr id="6" name="Straight Arrow Connector 5"/>
          <p:cNvCxnSpPr/>
          <p:nvPr/>
        </p:nvCxnSpPr>
        <p:spPr>
          <a:xfrm flipH="1">
            <a:off x="275422" y="1553378"/>
            <a:ext cx="5177927" cy="16855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5278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1124857"/>
          </a:xfrm>
        </p:spPr>
        <p:txBody>
          <a:bodyPr/>
          <a:lstStyle/>
          <a:p>
            <a:r>
              <a:rPr lang="en-AU" sz="4400" dirty="0"/>
              <a:t>Gas </a:t>
            </a:r>
            <a:r>
              <a:rPr lang="en-AU" sz="4400" dirty="0" smtClean="0"/>
              <a:t>control</a:t>
            </a:r>
            <a:endParaRPr lang="en-AU" b="1" dirty="0"/>
          </a:p>
        </p:txBody>
      </p:sp>
      <p:sp>
        <p:nvSpPr>
          <p:cNvPr id="3" name="Content Placeholder 2"/>
          <p:cNvSpPr>
            <a:spLocks noGrp="1"/>
          </p:cNvSpPr>
          <p:nvPr>
            <p:ph idx="1"/>
          </p:nvPr>
        </p:nvSpPr>
        <p:spPr>
          <a:xfrm>
            <a:off x="461484" y="1124857"/>
            <a:ext cx="6455884" cy="2651787"/>
          </a:xfrm>
        </p:spPr>
        <p:txBody>
          <a:bodyPr>
            <a:noAutofit/>
          </a:bodyPr>
          <a:lstStyle/>
          <a:p>
            <a:pPr>
              <a:buFont typeface="Arial" panose="020B0604020202020204" pitchFamily="34" charset="0"/>
              <a:buChar char="•"/>
            </a:pPr>
            <a:r>
              <a:rPr lang="en-AU" sz="2200" dirty="0" smtClean="0"/>
              <a:t>There </a:t>
            </a:r>
            <a:r>
              <a:rPr lang="en-AU" sz="2200" dirty="0"/>
              <a:t>were three levels of methane covered by legislation in New South </a:t>
            </a:r>
            <a:r>
              <a:rPr lang="en-AU" sz="2200" dirty="0" smtClean="0"/>
              <a:t>Wales at that time: </a:t>
            </a:r>
          </a:p>
          <a:p>
            <a:pPr lvl="1">
              <a:buFont typeface="+mj-lt"/>
              <a:buAutoNum type="arabicPeriod"/>
            </a:pPr>
            <a:r>
              <a:rPr lang="en-AU" sz="2000" dirty="0" smtClean="0"/>
              <a:t>a level of 0.25 per cent in the intake, </a:t>
            </a:r>
          </a:p>
          <a:p>
            <a:pPr lvl="1">
              <a:buFont typeface="+mj-lt"/>
              <a:buAutoNum type="arabicPeriod"/>
            </a:pPr>
            <a:r>
              <a:rPr lang="en-AU" sz="2000" dirty="0" smtClean="0"/>
              <a:t>a level of 1.25 per cent when electric power would be disconnected and </a:t>
            </a:r>
          </a:p>
          <a:p>
            <a:pPr lvl="1">
              <a:buFont typeface="+mj-lt"/>
              <a:buAutoNum type="arabicPeriod"/>
            </a:pPr>
            <a:r>
              <a:rPr lang="en-AU" sz="2000" dirty="0" smtClean="0"/>
              <a:t>a level of 2.5 percent when workers would be withdrawn.</a:t>
            </a:r>
            <a:endParaRPr lang="en-AU" sz="2000" dirty="0"/>
          </a:p>
        </p:txBody>
      </p:sp>
      <p:pic>
        <p:nvPicPr>
          <p:cNvPr id="4" name="Picture 3" descr="d6.JPG"/>
          <p:cNvPicPr>
            <a:picLocks noChangeAspect="1"/>
          </p:cNvPicPr>
          <p:nvPr/>
        </p:nvPicPr>
        <p:blipFill>
          <a:blip r:embed="rId3" cstate="print"/>
          <a:stretch>
            <a:fillRect/>
          </a:stretch>
        </p:blipFill>
        <p:spPr>
          <a:xfrm>
            <a:off x="6917368" y="594912"/>
            <a:ext cx="1923667" cy="3435120"/>
          </a:xfrm>
          <a:prstGeom prst="rect">
            <a:avLst/>
          </a:prstGeom>
        </p:spPr>
      </p:pic>
      <p:sp>
        <p:nvSpPr>
          <p:cNvPr id="5" name="Content Placeholder 2"/>
          <p:cNvSpPr txBox="1">
            <a:spLocks/>
          </p:cNvSpPr>
          <p:nvPr/>
        </p:nvSpPr>
        <p:spPr>
          <a:xfrm>
            <a:off x="754730" y="4274545"/>
            <a:ext cx="7605486" cy="3226791"/>
          </a:xfrm>
          <a:prstGeom prst="rect">
            <a:avLst/>
          </a:prstGeom>
        </p:spPr>
        <p:txBody>
          <a:bodyPr vert="horz" lIns="91440" tIns="45720" rIns="91440" bIns="45720" rtlCol="0">
            <a:noAutofit/>
          </a:bodyPr>
          <a:lstStyle/>
          <a:p>
            <a:pPr marL="463550" marR="0" lvl="0" indent="-463550" algn="ctr" defTabSz="914400" rtl="0" eaLnBrk="1" fontAlgn="auto" latinLnBrk="0" hangingPunct="1">
              <a:lnSpc>
                <a:spcPct val="100000"/>
              </a:lnSpc>
              <a:spcBef>
                <a:spcPts val="2000"/>
              </a:spcBef>
              <a:spcAft>
                <a:spcPts val="0"/>
              </a:spcAft>
              <a:buClrTx/>
              <a:buSzPct val="90000"/>
              <a:tabLst/>
              <a:defRPr/>
            </a:pPr>
            <a:r>
              <a:rPr kumimoji="0" lang="en-AU" sz="2000" b="0" i="0" u="none" strike="noStrike" kern="1200" cap="none" spc="0" normalizeH="0" baseline="0" noProof="0" dirty="0" smtClean="0">
                <a:ln>
                  <a:noFill/>
                </a:ln>
                <a:solidFill>
                  <a:schemeClr val="tx1"/>
                </a:solidFill>
                <a:effectLst/>
                <a:uLnTx/>
                <a:uFillTx/>
                <a:latin typeface="+mn-lt"/>
                <a:ea typeface="+mn-ea"/>
                <a:cs typeface="+mn-cs"/>
              </a:rPr>
              <a:t>In addition it is important to acknowledge that methane in air will burn on a flame and can be recognized between 1.25 percent and 4.5 per cent with a LOFSL.</a:t>
            </a:r>
          </a:p>
          <a:p>
            <a:pPr marL="463550" marR="0" lvl="0" indent="-463550" algn="ctr" defTabSz="914400" rtl="0" eaLnBrk="1" fontAlgn="auto" latinLnBrk="0" hangingPunct="1">
              <a:lnSpc>
                <a:spcPct val="100000"/>
              </a:lnSpc>
              <a:spcBef>
                <a:spcPts val="2000"/>
              </a:spcBef>
              <a:spcAft>
                <a:spcPts val="0"/>
              </a:spcAft>
              <a:buClrTx/>
              <a:buSzPct val="90000"/>
              <a:tabLst/>
              <a:defRPr/>
            </a:pPr>
            <a:r>
              <a:rPr kumimoji="0" lang="en-AU" sz="2000" b="0" i="0" u="none" strike="noStrike" kern="1200" cap="none" spc="0" normalizeH="0" baseline="0" noProof="0" dirty="0" smtClean="0">
                <a:ln>
                  <a:noFill/>
                </a:ln>
                <a:solidFill>
                  <a:schemeClr val="tx1"/>
                </a:solidFill>
                <a:effectLst/>
                <a:uLnTx/>
                <a:uFillTx/>
                <a:latin typeface="+mn-lt"/>
                <a:ea typeface="+mn-ea"/>
                <a:cs typeface="+mn-cs"/>
              </a:rPr>
              <a:t>At 5 per cent an ignition occurs. When present at higher percentages methane is most easily ignited at 7.5 percent and has its maximum explosive strength at 9.8 percent.</a:t>
            </a:r>
            <a:endParaRPr kumimoji="0" lang="en-AU" sz="2000"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42967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343581"/>
            <a:ext cx="8839201" cy="502580"/>
          </a:xfrm>
        </p:spPr>
        <p:txBody>
          <a:bodyPr/>
          <a:lstStyle/>
          <a:p>
            <a:r>
              <a:rPr lang="en-AU" sz="4400" dirty="0"/>
              <a:t>Gas </a:t>
            </a:r>
            <a:r>
              <a:rPr lang="en-AU" sz="4400" dirty="0" smtClean="0"/>
              <a:t>control</a:t>
            </a:r>
            <a:endParaRPr lang="en-AU" sz="4400" b="1" dirty="0"/>
          </a:p>
        </p:txBody>
      </p:sp>
      <p:sp>
        <p:nvSpPr>
          <p:cNvPr id="3" name="Content Placeholder 2"/>
          <p:cNvSpPr>
            <a:spLocks noGrp="1"/>
          </p:cNvSpPr>
          <p:nvPr>
            <p:ph idx="1"/>
          </p:nvPr>
        </p:nvSpPr>
        <p:spPr>
          <a:xfrm>
            <a:off x="583894" y="1013552"/>
            <a:ext cx="8124677" cy="1695914"/>
          </a:xfrm>
        </p:spPr>
        <p:txBody>
          <a:bodyPr>
            <a:normAutofit/>
          </a:bodyPr>
          <a:lstStyle/>
          <a:p>
            <a:pPr algn="ctr">
              <a:buNone/>
            </a:pPr>
            <a:r>
              <a:rPr lang="en-AU" sz="2200" dirty="0" smtClean="0"/>
              <a:t>There was not enforcement of the requirement, </a:t>
            </a:r>
            <a:r>
              <a:rPr lang="en-AU" sz="2200" dirty="0"/>
              <a:t>that intake gas levels should not exceed 0.25 per cent</a:t>
            </a:r>
            <a:r>
              <a:rPr lang="en-AU" sz="2200" dirty="0" smtClean="0"/>
              <a:t>.</a:t>
            </a:r>
          </a:p>
          <a:p>
            <a:pPr algn="ctr">
              <a:buNone/>
            </a:pPr>
            <a:r>
              <a:rPr lang="en-AU" sz="2200" dirty="0" smtClean="0"/>
              <a:t>The </a:t>
            </a:r>
            <a:r>
              <a:rPr lang="en-AU" sz="2200" dirty="0" err="1" smtClean="0"/>
              <a:t>auxillary</a:t>
            </a:r>
            <a:r>
              <a:rPr lang="en-AU" sz="2200" dirty="0" smtClean="0"/>
              <a:t> fan was blown approx. 25m </a:t>
            </a:r>
            <a:r>
              <a:rPr lang="en-AU" sz="2200" dirty="0" err="1" smtClean="0"/>
              <a:t>outbye</a:t>
            </a:r>
            <a:r>
              <a:rPr lang="en-AU" sz="2200" dirty="0" smtClean="0"/>
              <a:t> by the force</a:t>
            </a:r>
          </a:p>
          <a:p>
            <a:pPr algn="ctr">
              <a:buNone/>
            </a:pPr>
            <a:endParaRPr lang="en-AU" sz="2200" dirty="0" smtClean="0"/>
          </a:p>
          <a:p>
            <a:pPr marL="0" indent="0">
              <a:buNone/>
            </a:pPr>
            <a:endParaRPr lang="en-AU" sz="2200" b="1" dirty="0"/>
          </a:p>
        </p:txBody>
      </p:sp>
      <p:pic>
        <p:nvPicPr>
          <p:cNvPr id="4" name="Picture 3"/>
          <p:cNvPicPr>
            <a:picLocks noChangeAspect="1"/>
          </p:cNvPicPr>
          <p:nvPr/>
        </p:nvPicPr>
        <p:blipFill>
          <a:blip r:embed="rId2" cstate="print"/>
          <a:stretch>
            <a:fillRect/>
          </a:stretch>
        </p:blipFill>
        <p:spPr>
          <a:xfrm>
            <a:off x="3384645" y="2542075"/>
            <a:ext cx="5759355" cy="4315926"/>
          </a:xfrm>
          <a:prstGeom prst="rect">
            <a:avLst/>
          </a:prstGeom>
        </p:spPr>
      </p:pic>
      <p:pic>
        <p:nvPicPr>
          <p:cNvPr id="5" name="Content Placeholder 4"/>
          <p:cNvPicPr>
            <a:picLocks noChangeAspect="1"/>
          </p:cNvPicPr>
          <p:nvPr/>
        </p:nvPicPr>
        <p:blipFill>
          <a:blip r:embed="rId3" cstate="print"/>
          <a:stretch>
            <a:fillRect/>
          </a:stretch>
        </p:blipFill>
        <p:spPr>
          <a:xfrm>
            <a:off x="0" y="2336193"/>
            <a:ext cx="2088107" cy="4442977"/>
          </a:xfrm>
          <a:prstGeom prst="rect">
            <a:avLst/>
          </a:prstGeom>
        </p:spPr>
      </p:pic>
      <p:cxnSp>
        <p:nvCxnSpPr>
          <p:cNvPr id="7" name="Straight Connector 6"/>
          <p:cNvCxnSpPr/>
          <p:nvPr/>
        </p:nvCxnSpPr>
        <p:spPr>
          <a:xfrm>
            <a:off x="986754" y="3536394"/>
            <a:ext cx="3712191" cy="121983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3417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569" y="319315"/>
            <a:ext cx="7313613" cy="1277256"/>
          </a:xfrm>
        </p:spPr>
        <p:txBody>
          <a:bodyPr>
            <a:normAutofit/>
          </a:bodyPr>
          <a:lstStyle/>
          <a:p>
            <a:r>
              <a:rPr lang="en-AU" sz="3600" dirty="0"/>
              <a:t>Flameproof enclosures</a:t>
            </a:r>
            <a:br>
              <a:rPr lang="en-AU" sz="3600" dirty="0"/>
            </a:br>
            <a:endParaRPr lang="en-US" sz="3600" b="1" dirty="0"/>
          </a:p>
        </p:txBody>
      </p:sp>
      <p:sp>
        <p:nvSpPr>
          <p:cNvPr id="3" name="Content Placeholder 2"/>
          <p:cNvSpPr>
            <a:spLocks noGrp="1"/>
          </p:cNvSpPr>
          <p:nvPr>
            <p:ph idx="1"/>
          </p:nvPr>
        </p:nvSpPr>
        <p:spPr>
          <a:xfrm>
            <a:off x="1410159" y="1050878"/>
            <a:ext cx="7313613" cy="5500047"/>
          </a:xfrm>
        </p:spPr>
        <p:txBody>
          <a:bodyPr>
            <a:noAutofit/>
          </a:bodyPr>
          <a:lstStyle/>
          <a:p>
            <a:r>
              <a:rPr lang="en-AU" sz="2200" dirty="0" smtClean="0"/>
              <a:t>A </a:t>
            </a:r>
            <a:r>
              <a:rPr lang="en-AU" sz="2200" dirty="0"/>
              <a:t>flameproof enclosure is designed so that the lid of the enclosure fits on a wide edge that </a:t>
            </a:r>
            <a:r>
              <a:rPr lang="en-AU" sz="2200" dirty="0" smtClean="0"/>
              <a:t>absorbs heat </a:t>
            </a:r>
            <a:r>
              <a:rPr lang="en-AU" sz="2200" dirty="0"/>
              <a:t>and prevents an internal explosion being transmitted with sufficient energy to ignite an </a:t>
            </a:r>
            <a:r>
              <a:rPr lang="en-AU" sz="2200" dirty="0" smtClean="0"/>
              <a:t>external explosive </a:t>
            </a:r>
            <a:r>
              <a:rPr lang="en-AU" sz="2200" dirty="0"/>
              <a:t>mixture. </a:t>
            </a:r>
            <a:endParaRPr lang="en-AU" sz="2200" dirty="0" smtClean="0"/>
          </a:p>
          <a:p>
            <a:pPr lvl="1"/>
            <a:r>
              <a:rPr lang="en-AU" sz="2000" dirty="0" smtClean="0"/>
              <a:t>It </a:t>
            </a:r>
            <a:r>
              <a:rPr lang="en-AU" sz="2000" dirty="0"/>
              <a:t>is essential that the lid is tightly held in place –usually by a number of </a:t>
            </a:r>
            <a:r>
              <a:rPr lang="en-AU" sz="2000" dirty="0" smtClean="0"/>
              <a:t>screwed studs</a:t>
            </a:r>
            <a:r>
              <a:rPr lang="en-AU" sz="2000" dirty="0"/>
              <a:t>. </a:t>
            </a:r>
            <a:endParaRPr lang="en-AU" sz="2000" dirty="0" smtClean="0"/>
          </a:p>
          <a:p>
            <a:pPr lvl="1"/>
            <a:r>
              <a:rPr lang="en-AU" sz="2000" dirty="0" smtClean="0"/>
              <a:t>If </a:t>
            </a:r>
            <a:r>
              <a:rPr lang="en-AU" sz="2000" dirty="0"/>
              <a:t>a flameproof enclosure is to be opened </a:t>
            </a:r>
            <a:r>
              <a:rPr lang="en-AU" sz="2000" dirty="0" smtClean="0"/>
              <a:t>it is vitally  </a:t>
            </a:r>
            <a:r>
              <a:rPr lang="en-AU" sz="2000" dirty="0"/>
              <a:t>important to disconnect </a:t>
            </a:r>
            <a:r>
              <a:rPr lang="en-AU" sz="2000" dirty="0" smtClean="0"/>
              <a:t>the power supply</a:t>
            </a:r>
            <a:endParaRPr lang="en-AU" sz="2000" dirty="0"/>
          </a:p>
          <a:p>
            <a:r>
              <a:rPr lang="en-AU" sz="2200" dirty="0"/>
              <a:t>After the explosion at Appin the fan starter-box was found to be in a non-flameproof condition with </a:t>
            </a:r>
            <a:r>
              <a:rPr lang="en-AU" sz="2200" dirty="0" smtClean="0"/>
              <a:t>only one </a:t>
            </a:r>
            <a:r>
              <a:rPr lang="en-AU" sz="2200" dirty="0"/>
              <a:t>of the 24 studs in place. </a:t>
            </a:r>
            <a:endParaRPr lang="en-AU" sz="2200" dirty="0" smtClean="0"/>
          </a:p>
          <a:p>
            <a:r>
              <a:rPr lang="en-AU" sz="2200" dirty="0" smtClean="0"/>
              <a:t>The </a:t>
            </a:r>
            <a:r>
              <a:rPr lang="en-AU" sz="2200" dirty="0"/>
              <a:t>starter-box immediately became suspect as the source of the ignition.</a:t>
            </a:r>
          </a:p>
        </p:txBody>
      </p:sp>
      <p:pic>
        <p:nvPicPr>
          <p:cNvPr id="4" name="Picture 3" descr="enclosure.jpg"/>
          <p:cNvPicPr>
            <a:picLocks noChangeAspect="1"/>
          </p:cNvPicPr>
          <p:nvPr/>
        </p:nvPicPr>
        <p:blipFill>
          <a:blip r:embed="rId2" cstate="print"/>
          <a:stretch>
            <a:fillRect/>
          </a:stretch>
        </p:blipFill>
        <p:spPr>
          <a:xfrm>
            <a:off x="132203" y="2853369"/>
            <a:ext cx="1843715" cy="1388125"/>
          </a:xfrm>
          <a:prstGeom prst="rect">
            <a:avLst/>
          </a:prstGeom>
        </p:spPr>
      </p:pic>
    </p:spTree>
    <p:extLst>
      <p:ext uri="{BB962C8B-B14F-4D97-AF65-F5344CB8AC3E}">
        <p14:creationId xmlns:p14="http://schemas.microsoft.com/office/powerpoint/2010/main" val="3262135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1257"/>
            <a:ext cx="7313613" cy="1110343"/>
          </a:xfrm>
        </p:spPr>
        <p:txBody>
          <a:bodyPr>
            <a:noAutofit/>
          </a:bodyPr>
          <a:lstStyle/>
          <a:p>
            <a:r>
              <a:rPr lang="en-AU" sz="3600" dirty="0"/>
              <a:t>Flame safety </a:t>
            </a:r>
            <a:r>
              <a:rPr lang="en-AU" sz="3600" dirty="0" smtClean="0"/>
              <a:t>lamps</a:t>
            </a:r>
            <a:endParaRPr lang="en-US" sz="3600" b="1" dirty="0"/>
          </a:p>
        </p:txBody>
      </p:sp>
      <p:sp>
        <p:nvSpPr>
          <p:cNvPr id="3" name="Content Placeholder 2"/>
          <p:cNvSpPr>
            <a:spLocks noGrp="1"/>
          </p:cNvSpPr>
          <p:nvPr>
            <p:ph idx="1"/>
          </p:nvPr>
        </p:nvSpPr>
        <p:spPr>
          <a:xfrm>
            <a:off x="451692" y="1371600"/>
            <a:ext cx="4605709" cy="5071914"/>
          </a:xfrm>
        </p:spPr>
        <p:txBody>
          <a:bodyPr>
            <a:normAutofit fontScale="92500" lnSpcReduction="10000"/>
          </a:bodyPr>
          <a:lstStyle/>
          <a:p>
            <a:r>
              <a:rPr lang="en-AU" dirty="0" smtClean="0"/>
              <a:t>Apart </a:t>
            </a:r>
            <a:r>
              <a:rPr lang="en-AU" dirty="0"/>
              <a:t>from the ability to show the presence of methane, safety lamps have also been regarded as </a:t>
            </a:r>
            <a:r>
              <a:rPr lang="en-AU" dirty="0" smtClean="0"/>
              <a:t>being an </a:t>
            </a:r>
            <a:r>
              <a:rPr lang="en-AU" dirty="0"/>
              <a:t>important tool in providing warning by being extinguished in low levels of oxygen. </a:t>
            </a:r>
            <a:endParaRPr lang="en-AU" dirty="0" smtClean="0"/>
          </a:p>
          <a:p>
            <a:r>
              <a:rPr lang="en-AU" dirty="0" smtClean="0"/>
              <a:t>They </a:t>
            </a:r>
            <a:r>
              <a:rPr lang="en-AU" dirty="0"/>
              <a:t>have </a:t>
            </a:r>
            <a:r>
              <a:rPr lang="en-AU" dirty="0" smtClean="0"/>
              <a:t>the characteristic </a:t>
            </a:r>
            <a:r>
              <a:rPr lang="en-AU" dirty="0"/>
              <a:t>that when they are placed in contact with methane at 5 per cent an ignition inside </a:t>
            </a:r>
            <a:r>
              <a:rPr lang="en-AU" dirty="0" smtClean="0"/>
              <a:t>the lamp </a:t>
            </a:r>
            <a:r>
              <a:rPr lang="en-AU" dirty="0"/>
              <a:t>extinguishes the flame and the flame does not pass outside because of the protective </a:t>
            </a:r>
            <a:r>
              <a:rPr lang="en-AU" dirty="0" smtClean="0"/>
              <a:t>gauze construction.</a:t>
            </a:r>
            <a:endParaRPr lang="en-AU" dirty="0"/>
          </a:p>
        </p:txBody>
      </p:sp>
      <p:pic>
        <p:nvPicPr>
          <p:cNvPr id="4" name="Picture 2"/>
          <p:cNvPicPr>
            <a:picLocks noChangeAspect="1" noChangeArrowheads="1"/>
          </p:cNvPicPr>
          <p:nvPr/>
        </p:nvPicPr>
        <p:blipFill>
          <a:blip r:embed="rId2" cstate="print"/>
          <a:srcRect/>
          <a:stretch>
            <a:fillRect/>
          </a:stretch>
        </p:blipFill>
        <p:spPr bwMode="auto">
          <a:xfrm>
            <a:off x="5520109" y="1315238"/>
            <a:ext cx="3401799" cy="5071914"/>
          </a:xfrm>
          <a:prstGeom prst="rect">
            <a:avLst/>
          </a:prstGeom>
          <a:noFill/>
          <a:ln w="9525">
            <a:noFill/>
            <a:miter lim="800000"/>
            <a:headEnd/>
            <a:tailEnd/>
          </a:ln>
        </p:spPr>
      </p:pic>
    </p:spTree>
    <p:extLst>
      <p:ext uri="{BB962C8B-B14F-4D97-AF65-F5344CB8AC3E}">
        <p14:creationId xmlns:p14="http://schemas.microsoft.com/office/powerpoint/2010/main" val="2684436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morial.jpg"/>
          <p:cNvPicPr>
            <a:picLocks noChangeAspect="1"/>
          </p:cNvPicPr>
          <p:nvPr/>
        </p:nvPicPr>
        <p:blipFill>
          <a:blip r:embed="rId2" cstate="print"/>
          <a:stretch>
            <a:fillRect/>
          </a:stretch>
        </p:blipFill>
        <p:spPr>
          <a:xfrm>
            <a:off x="5643391" y="4537765"/>
            <a:ext cx="3237792" cy="2158528"/>
          </a:xfrm>
          <a:prstGeom prst="rect">
            <a:avLst/>
          </a:prstGeom>
        </p:spPr>
      </p:pic>
      <p:sp>
        <p:nvSpPr>
          <p:cNvPr id="2" name="Title 1"/>
          <p:cNvSpPr>
            <a:spLocks noGrp="1"/>
          </p:cNvSpPr>
          <p:nvPr>
            <p:ph type="title"/>
          </p:nvPr>
        </p:nvSpPr>
        <p:spPr>
          <a:xfrm>
            <a:off x="914400" y="275422"/>
            <a:ext cx="7313613" cy="868362"/>
          </a:xfrm>
        </p:spPr>
        <p:txBody>
          <a:bodyPr/>
          <a:lstStyle/>
          <a:p>
            <a:r>
              <a:rPr lang="en-AU" b="1" dirty="0" smtClean="0"/>
              <a:t>Background</a:t>
            </a:r>
            <a:endParaRPr lang="en-AU" b="1" dirty="0"/>
          </a:p>
        </p:txBody>
      </p:sp>
      <p:sp>
        <p:nvSpPr>
          <p:cNvPr id="3" name="Content Placeholder 2"/>
          <p:cNvSpPr>
            <a:spLocks noGrp="1"/>
          </p:cNvSpPr>
          <p:nvPr>
            <p:ph idx="1"/>
          </p:nvPr>
        </p:nvSpPr>
        <p:spPr>
          <a:xfrm>
            <a:off x="782198" y="1344058"/>
            <a:ext cx="7445815" cy="4836405"/>
          </a:xfrm>
        </p:spPr>
        <p:txBody>
          <a:bodyPr>
            <a:normAutofit lnSpcReduction="10000"/>
          </a:bodyPr>
          <a:lstStyle/>
          <a:p>
            <a:pPr>
              <a:lnSpc>
                <a:spcPct val="110000"/>
              </a:lnSpc>
            </a:pPr>
            <a:r>
              <a:rPr lang="en-AU" dirty="0"/>
              <a:t>At 11pm on Tuesday 24th July 1979 an explosion of methane gas in K Panel of Appin Colliery </a:t>
            </a:r>
            <a:r>
              <a:rPr lang="en-AU" dirty="0" smtClean="0"/>
              <a:t>resulted in </a:t>
            </a:r>
            <a:r>
              <a:rPr lang="en-AU" dirty="0"/>
              <a:t>the deaths of 14 </a:t>
            </a:r>
            <a:r>
              <a:rPr lang="en-AU" dirty="0" smtClean="0"/>
              <a:t>workers</a:t>
            </a:r>
          </a:p>
          <a:p>
            <a:pPr>
              <a:lnSpc>
                <a:spcPct val="110000"/>
              </a:lnSpc>
            </a:pPr>
            <a:r>
              <a:rPr lang="en-AU" dirty="0" smtClean="0"/>
              <a:t>This </a:t>
            </a:r>
            <a:r>
              <a:rPr lang="en-AU" dirty="0"/>
              <a:t>disaster was associated with a changeover of ventilation that </a:t>
            </a:r>
            <a:r>
              <a:rPr lang="en-AU" dirty="0" smtClean="0"/>
              <a:t>was intended </a:t>
            </a:r>
            <a:r>
              <a:rPr lang="en-AU" dirty="0"/>
              <a:t>to create a situation whereby a central intake, in a three heading development panel, would </a:t>
            </a:r>
            <a:r>
              <a:rPr lang="en-AU" dirty="0" smtClean="0"/>
              <a:t>be shielded </a:t>
            </a:r>
            <a:r>
              <a:rPr lang="en-AU" dirty="0"/>
              <a:t>from intake gas by returns on each side. </a:t>
            </a:r>
            <a:endParaRPr lang="en-AU" dirty="0" smtClean="0"/>
          </a:p>
          <a:p>
            <a:pPr>
              <a:lnSpc>
                <a:spcPct val="110000"/>
              </a:lnSpc>
            </a:pPr>
            <a:r>
              <a:rPr lang="en-AU" dirty="0" smtClean="0"/>
              <a:t>Prior </a:t>
            </a:r>
            <a:r>
              <a:rPr lang="en-AU" dirty="0"/>
              <a:t>to the changeover </a:t>
            </a:r>
            <a:r>
              <a:rPr lang="en-AU" dirty="0" smtClean="0"/>
              <a:t>the                             </a:t>
            </a:r>
            <a:r>
              <a:rPr lang="en-AU" dirty="0"/>
              <a:t>panel had two </a:t>
            </a:r>
            <a:r>
              <a:rPr lang="en-AU" dirty="0" smtClean="0"/>
              <a:t>intakes and one                      </a:t>
            </a:r>
            <a:r>
              <a:rPr lang="en-AU" dirty="0"/>
              <a:t>return.</a:t>
            </a:r>
          </a:p>
        </p:txBody>
      </p:sp>
    </p:spTree>
    <p:extLst>
      <p:ext uri="{BB962C8B-B14F-4D97-AF65-F5344CB8AC3E}">
        <p14:creationId xmlns:p14="http://schemas.microsoft.com/office/powerpoint/2010/main" val="20274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52540"/>
            <a:ext cx="7313613" cy="868362"/>
          </a:xfrm>
        </p:spPr>
        <p:txBody>
          <a:bodyPr/>
          <a:lstStyle/>
          <a:p>
            <a:r>
              <a:rPr lang="en-AU" dirty="0" smtClean="0"/>
              <a:t>Flame safety lamps</a:t>
            </a:r>
            <a:endParaRPr lang="en-AU" dirty="0"/>
          </a:p>
        </p:txBody>
      </p:sp>
      <p:sp>
        <p:nvSpPr>
          <p:cNvPr id="3" name="Content Placeholder 2"/>
          <p:cNvSpPr>
            <a:spLocks noGrp="1"/>
          </p:cNvSpPr>
          <p:nvPr>
            <p:ph idx="1"/>
          </p:nvPr>
        </p:nvSpPr>
        <p:spPr>
          <a:xfrm>
            <a:off x="914400" y="1487277"/>
            <a:ext cx="7832993" cy="4588544"/>
          </a:xfrm>
        </p:spPr>
        <p:txBody>
          <a:bodyPr>
            <a:noAutofit/>
          </a:bodyPr>
          <a:lstStyle/>
          <a:p>
            <a:pPr>
              <a:spcBef>
                <a:spcPts val="600"/>
              </a:spcBef>
              <a:spcAft>
                <a:spcPts val="600"/>
              </a:spcAft>
            </a:pPr>
            <a:r>
              <a:rPr lang="en-AU" sz="2000" dirty="0" smtClean="0"/>
              <a:t>A post-explosion investigation showed that many safety lamps at Appin and in the Illawarra, had minor defects.</a:t>
            </a:r>
          </a:p>
          <a:p>
            <a:pPr>
              <a:spcBef>
                <a:spcPts val="600"/>
              </a:spcBef>
              <a:spcAft>
                <a:spcPts val="600"/>
              </a:spcAft>
            </a:pPr>
            <a:r>
              <a:rPr lang="en-AU" sz="2000" dirty="0" smtClean="0"/>
              <a:t>A series of tests of safety lamps with these defects indicated that in some circumstances they could transmit an ignition to an outside explosive mixture. </a:t>
            </a:r>
          </a:p>
          <a:p>
            <a:pPr>
              <a:spcBef>
                <a:spcPts val="600"/>
              </a:spcBef>
              <a:spcAft>
                <a:spcPts val="600"/>
              </a:spcAft>
            </a:pPr>
            <a:r>
              <a:rPr lang="en-AU" sz="2000" dirty="0" smtClean="0"/>
              <a:t>The safety lamps issued to Deputies and other officials at Appin were of the Protector type with a </a:t>
            </a:r>
            <a:r>
              <a:rPr lang="en-AU" sz="2000" dirty="0" err="1" smtClean="0"/>
              <a:t>pyrophor</a:t>
            </a:r>
            <a:r>
              <a:rPr lang="en-AU" sz="2000" dirty="0" smtClean="0"/>
              <a:t> relighting facility. </a:t>
            </a:r>
          </a:p>
          <a:p>
            <a:pPr>
              <a:spcBef>
                <a:spcPts val="600"/>
              </a:spcBef>
              <a:spcAft>
                <a:spcPts val="600"/>
              </a:spcAft>
            </a:pPr>
            <a:r>
              <a:rPr lang="en-AU" sz="2000" dirty="0" smtClean="0"/>
              <a:t>The approval for that type of safety lamp contained a condition that a lamp should not be relit in a place where gas was likely to be present.</a:t>
            </a:r>
          </a:p>
          <a:p>
            <a:pPr>
              <a:spcBef>
                <a:spcPts val="600"/>
              </a:spcBef>
              <a:spcAft>
                <a:spcPts val="600"/>
              </a:spcAft>
            </a:pPr>
            <a:endParaRPr lang="en-AU" sz="2000" dirty="0"/>
          </a:p>
        </p:txBody>
      </p:sp>
    </p:spTree>
    <p:extLst>
      <p:ext uri="{BB962C8B-B14F-4D97-AF65-F5344CB8AC3E}">
        <p14:creationId xmlns:p14="http://schemas.microsoft.com/office/powerpoint/2010/main" val="1486648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648" y="368489"/>
            <a:ext cx="7024744" cy="968991"/>
          </a:xfrm>
        </p:spPr>
        <p:txBody>
          <a:bodyPr>
            <a:normAutofit/>
          </a:bodyPr>
          <a:lstStyle/>
          <a:p>
            <a:r>
              <a:rPr lang="en-AU" sz="3600" dirty="0"/>
              <a:t>Removal of </a:t>
            </a:r>
            <a:r>
              <a:rPr lang="en-AU" sz="3600" dirty="0" smtClean="0"/>
              <a:t>accumulations</a:t>
            </a:r>
            <a:endParaRPr lang="en-AU" sz="3600" b="1" dirty="0"/>
          </a:p>
        </p:txBody>
      </p:sp>
      <p:sp>
        <p:nvSpPr>
          <p:cNvPr id="3" name="Content Placeholder 2"/>
          <p:cNvSpPr>
            <a:spLocks noGrp="1"/>
          </p:cNvSpPr>
          <p:nvPr>
            <p:ph sz="half" idx="1"/>
          </p:nvPr>
        </p:nvSpPr>
        <p:spPr>
          <a:xfrm>
            <a:off x="317521" y="1241946"/>
            <a:ext cx="8286652" cy="5349923"/>
          </a:xfrm>
          <a:prstGeom prst="rect">
            <a:avLst/>
          </a:prstGeom>
        </p:spPr>
        <p:txBody>
          <a:bodyPr>
            <a:noAutofit/>
          </a:bodyPr>
          <a:lstStyle/>
          <a:p>
            <a:endParaRPr lang="en-AU" sz="2400" dirty="0" smtClean="0"/>
          </a:p>
          <a:p>
            <a:pPr>
              <a:spcBef>
                <a:spcPts val="600"/>
              </a:spcBef>
              <a:spcAft>
                <a:spcPts val="600"/>
              </a:spcAft>
            </a:pPr>
            <a:r>
              <a:rPr lang="en-AU" sz="2400" dirty="0" smtClean="0"/>
              <a:t>The </a:t>
            </a:r>
            <a:r>
              <a:rPr lang="en-AU" sz="2400" dirty="0"/>
              <a:t>use of a fan to remove an accumulation of gas from a roadway is not an unusual event. </a:t>
            </a:r>
            <a:endParaRPr lang="en-AU" sz="2400" dirty="0" smtClean="0"/>
          </a:p>
          <a:p>
            <a:pPr>
              <a:spcBef>
                <a:spcPts val="600"/>
              </a:spcBef>
              <a:spcAft>
                <a:spcPts val="600"/>
              </a:spcAft>
            </a:pPr>
            <a:r>
              <a:rPr lang="en-AU" sz="2400" dirty="0" smtClean="0"/>
              <a:t>The essential </a:t>
            </a:r>
            <a:r>
              <a:rPr lang="en-AU" sz="2400" dirty="0"/>
              <a:t>features of such use are:</a:t>
            </a:r>
          </a:p>
          <a:p>
            <a:pPr marL="908050" lvl="1">
              <a:spcAft>
                <a:spcPts val="600"/>
              </a:spcAft>
              <a:buFont typeface="+mj-lt"/>
              <a:buAutoNum type="arabicPeriod"/>
            </a:pPr>
            <a:r>
              <a:rPr lang="en-AU" dirty="0" smtClean="0"/>
              <a:t>	The </a:t>
            </a:r>
            <a:r>
              <a:rPr lang="en-AU" dirty="0"/>
              <a:t>area around the fan should not contain more than </a:t>
            </a:r>
            <a:r>
              <a:rPr lang="en-AU" dirty="0" smtClean="0"/>
              <a:t>1.25 </a:t>
            </a:r>
            <a:r>
              <a:rPr lang="en-AU" dirty="0"/>
              <a:t>per cent of </a:t>
            </a:r>
            <a:r>
              <a:rPr lang="en-AU" dirty="0" smtClean="0"/>
              <a:t>methane</a:t>
            </a:r>
            <a:r>
              <a:rPr lang="en-AU" dirty="0"/>
              <a:t>.</a:t>
            </a:r>
          </a:p>
          <a:p>
            <a:pPr marL="908050" lvl="1">
              <a:spcAft>
                <a:spcPts val="600"/>
              </a:spcAft>
              <a:buFont typeface="+mj-lt"/>
              <a:buAutoNum type="arabicPeriod"/>
            </a:pPr>
            <a:r>
              <a:rPr lang="en-AU" dirty="0" smtClean="0"/>
              <a:t>	The </a:t>
            </a:r>
            <a:r>
              <a:rPr lang="en-AU" dirty="0"/>
              <a:t>exhaust gas passing through the fan should contain </a:t>
            </a:r>
            <a:r>
              <a:rPr lang="en-AU" dirty="0" smtClean="0"/>
              <a:t>less </a:t>
            </a:r>
            <a:r>
              <a:rPr lang="en-AU" dirty="0"/>
              <a:t>than 2.5 </a:t>
            </a:r>
            <a:r>
              <a:rPr lang="en-AU" dirty="0" smtClean="0"/>
              <a:t>per </a:t>
            </a:r>
            <a:r>
              <a:rPr lang="en-AU" dirty="0"/>
              <a:t>cent methane</a:t>
            </a:r>
            <a:r>
              <a:rPr lang="en-AU" dirty="0" smtClean="0"/>
              <a:t>. ( </a:t>
            </a:r>
            <a:r>
              <a:rPr lang="en-AU" b="1" dirty="0" smtClean="0"/>
              <a:t>Now must be less than 1.25%)</a:t>
            </a:r>
            <a:endParaRPr lang="en-AU" b="1" dirty="0"/>
          </a:p>
          <a:p>
            <a:pPr>
              <a:buFont typeface="Arial" panose="020B0604020202020204" pitchFamily="34" charset="0"/>
              <a:buChar char="•"/>
            </a:pPr>
            <a:endParaRPr lang="en-AU" sz="2400" b="1" dirty="0"/>
          </a:p>
        </p:txBody>
      </p:sp>
    </p:spTree>
    <p:extLst>
      <p:ext uri="{BB962C8B-B14F-4D97-AF65-F5344CB8AC3E}">
        <p14:creationId xmlns:p14="http://schemas.microsoft.com/office/powerpoint/2010/main" val="941633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Removal of accumulations</a:t>
            </a:r>
            <a:endParaRPr lang="en-AU" sz="3600" dirty="0"/>
          </a:p>
        </p:txBody>
      </p:sp>
      <p:sp>
        <p:nvSpPr>
          <p:cNvPr id="3" name="Content Placeholder 2"/>
          <p:cNvSpPr>
            <a:spLocks noGrp="1"/>
          </p:cNvSpPr>
          <p:nvPr>
            <p:ph idx="1"/>
          </p:nvPr>
        </p:nvSpPr>
        <p:spPr/>
        <p:txBody>
          <a:bodyPr>
            <a:normAutofit/>
          </a:bodyPr>
          <a:lstStyle/>
          <a:p>
            <a:r>
              <a:rPr lang="en-AU" sz="2200" dirty="0" smtClean="0"/>
              <a:t>It would be the duty of the deputy to ensure the area was free of gas and to arrange for the vent tubes to be separated at a convenient point so that enough fresh air entered the tubes to ensure the exhaust was kept below 2.5 per cent. </a:t>
            </a:r>
          </a:p>
          <a:p>
            <a:r>
              <a:rPr lang="en-AU" sz="2200" dirty="0" smtClean="0"/>
              <a:t>The vent tubes </a:t>
            </a:r>
            <a:r>
              <a:rPr lang="en-AU" sz="2200" dirty="0" err="1" smtClean="0"/>
              <a:t>inbye</a:t>
            </a:r>
            <a:r>
              <a:rPr lang="en-AU" sz="2200" dirty="0" smtClean="0"/>
              <a:t> of the separation point carry high levels of methane and these are diluted by fresh air feeding in. </a:t>
            </a:r>
          </a:p>
          <a:p>
            <a:r>
              <a:rPr lang="en-AU" sz="2200" dirty="0" smtClean="0"/>
              <a:t>When the fan stops the methane-rich flow will not stop immediately.</a:t>
            </a:r>
            <a:endParaRPr lang="en-AU" sz="2200" dirty="0"/>
          </a:p>
        </p:txBody>
      </p:sp>
    </p:spTree>
    <p:extLst>
      <p:ext uri="{BB962C8B-B14F-4D97-AF65-F5344CB8AC3E}">
        <p14:creationId xmlns:p14="http://schemas.microsoft.com/office/powerpoint/2010/main" val="93549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830"/>
            <a:ext cx="7313613" cy="777922"/>
          </a:xfrm>
        </p:spPr>
        <p:txBody>
          <a:bodyPr>
            <a:normAutofit/>
          </a:bodyPr>
          <a:lstStyle/>
          <a:p>
            <a:r>
              <a:rPr lang="en-AU" sz="3600" dirty="0"/>
              <a:t>Blast </a:t>
            </a:r>
            <a:r>
              <a:rPr lang="en-AU" sz="3600" dirty="0" smtClean="0"/>
              <a:t>pattern</a:t>
            </a:r>
            <a:endParaRPr lang="en-US" sz="3600" dirty="0"/>
          </a:p>
        </p:txBody>
      </p:sp>
      <p:sp>
        <p:nvSpPr>
          <p:cNvPr id="3" name="Content Placeholder 2"/>
          <p:cNvSpPr>
            <a:spLocks noGrp="1"/>
          </p:cNvSpPr>
          <p:nvPr>
            <p:ph idx="1"/>
          </p:nvPr>
        </p:nvSpPr>
        <p:spPr>
          <a:xfrm>
            <a:off x="2495643" y="900752"/>
            <a:ext cx="6139906" cy="4535606"/>
          </a:xfrm>
        </p:spPr>
        <p:txBody>
          <a:bodyPr>
            <a:normAutofit/>
          </a:bodyPr>
          <a:lstStyle/>
          <a:p>
            <a:pPr marL="0" indent="0" algn="ctr">
              <a:buNone/>
            </a:pPr>
            <a:r>
              <a:rPr lang="en-AU" sz="2200" dirty="0" smtClean="0"/>
              <a:t>After </a:t>
            </a:r>
            <a:r>
              <a:rPr lang="en-AU" sz="2200" dirty="0"/>
              <a:t>extensive testing at Londonderry and elsewhere it was agreed that the blast pattern in the </a:t>
            </a:r>
            <a:r>
              <a:rPr lang="en-AU" sz="2200" dirty="0" smtClean="0"/>
              <a:t>starter box </a:t>
            </a:r>
            <a:r>
              <a:rPr lang="en-AU" sz="2200" dirty="0"/>
              <a:t>could only have been formed by an internal ignition. </a:t>
            </a:r>
            <a:endParaRPr lang="en-AU" sz="2200" dirty="0" smtClean="0"/>
          </a:p>
          <a:p>
            <a:pPr marL="0" indent="0" algn="ctr">
              <a:buNone/>
            </a:pPr>
            <a:r>
              <a:rPr lang="en-AU" sz="2200" dirty="0" smtClean="0"/>
              <a:t>Even </a:t>
            </a:r>
            <a:r>
              <a:rPr lang="en-AU" sz="2200" dirty="0"/>
              <a:t>though the cover was only held in </a:t>
            </a:r>
            <a:r>
              <a:rPr lang="en-AU" sz="2200" dirty="0" smtClean="0"/>
              <a:t>place by </a:t>
            </a:r>
            <a:r>
              <a:rPr lang="en-AU" sz="2200" dirty="0"/>
              <a:t>one stud the explosion in B stub could not have caused the pattern in the box</a:t>
            </a:r>
            <a:r>
              <a:rPr lang="en-AU" sz="2200" dirty="0" smtClean="0"/>
              <a:t>.</a:t>
            </a:r>
          </a:p>
          <a:p>
            <a:endParaRPr lang="en-AU" sz="2200" dirty="0"/>
          </a:p>
        </p:txBody>
      </p:sp>
      <p:pic>
        <p:nvPicPr>
          <p:cNvPr id="4" name="Picture 3"/>
          <p:cNvPicPr>
            <a:picLocks noChangeAspect="1"/>
          </p:cNvPicPr>
          <p:nvPr/>
        </p:nvPicPr>
        <p:blipFill>
          <a:blip r:embed="rId2" cstate="print"/>
          <a:stretch>
            <a:fillRect/>
          </a:stretch>
        </p:blipFill>
        <p:spPr>
          <a:xfrm>
            <a:off x="4749421" y="3682334"/>
            <a:ext cx="3886128" cy="3096837"/>
          </a:xfrm>
          <a:prstGeom prst="rect">
            <a:avLst/>
          </a:prstGeom>
        </p:spPr>
      </p:pic>
      <p:pic>
        <p:nvPicPr>
          <p:cNvPr id="5" name="Content Placeholder 4"/>
          <p:cNvPicPr>
            <a:picLocks noChangeAspect="1"/>
          </p:cNvPicPr>
          <p:nvPr/>
        </p:nvPicPr>
        <p:blipFill>
          <a:blip r:embed="rId3" cstate="print"/>
          <a:stretch>
            <a:fillRect/>
          </a:stretch>
        </p:blipFill>
        <p:spPr>
          <a:xfrm>
            <a:off x="0" y="1828801"/>
            <a:ext cx="2326571" cy="4950370"/>
          </a:xfrm>
          <a:prstGeom prst="rect">
            <a:avLst/>
          </a:prstGeom>
        </p:spPr>
      </p:pic>
      <p:cxnSp>
        <p:nvCxnSpPr>
          <p:cNvPr id="7" name="Straight Connector 6"/>
          <p:cNvCxnSpPr/>
          <p:nvPr/>
        </p:nvCxnSpPr>
        <p:spPr>
          <a:xfrm>
            <a:off x="518615" y="4375101"/>
            <a:ext cx="5595582" cy="51079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80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95535"/>
            <a:ext cx="7313613" cy="5695666"/>
          </a:xfrm>
        </p:spPr>
        <p:txBody>
          <a:bodyPr/>
          <a:lstStyle/>
          <a:p>
            <a:endParaRPr lang="en-AU" dirty="0"/>
          </a:p>
        </p:txBody>
      </p:sp>
      <p:pic>
        <p:nvPicPr>
          <p:cNvPr id="3" name="Picture 2"/>
          <p:cNvPicPr>
            <a:picLocks noChangeAspect="1"/>
          </p:cNvPicPr>
          <p:nvPr/>
        </p:nvPicPr>
        <p:blipFill>
          <a:blip r:embed="rId2" cstate="print"/>
          <a:stretch>
            <a:fillRect/>
          </a:stretch>
        </p:blipFill>
        <p:spPr>
          <a:xfrm>
            <a:off x="2163403" y="750627"/>
            <a:ext cx="6706055" cy="4941305"/>
          </a:xfrm>
          <a:prstGeom prst="rect">
            <a:avLst/>
          </a:prstGeom>
        </p:spPr>
      </p:pic>
      <p:pic>
        <p:nvPicPr>
          <p:cNvPr id="4" name="Content Placeholder 4"/>
          <p:cNvPicPr>
            <a:picLocks noChangeAspect="1"/>
          </p:cNvPicPr>
          <p:nvPr/>
        </p:nvPicPr>
        <p:blipFill>
          <a:blip r:embed="rId3" cstate="print"/>
          <a:stretch>
            <a:fillRect/>
          </a:stretch>
        </p:blipFill>
        <p:spPr>
          <a:xfrm>
            <a:off x="1" y="2481389"/>
            <a:ext cx="2019868" cy="4297782"/>
          </a:xfrm>
          <a:prstGeom prst="rect">
            <a:avLst/>
          </a:prstGeom>
        </p:spPr>
      </p:pic>
      <p:cxnSp>
        <p:nvCxnSpPr>
          <p:cNvPr id="6" name="Straight Connector 5"/>
          <p:cNvCxnSpPr/>
          <p:nvPr/>
        </p:nvCxnSpPr>
        <p:spPr>
          <a:xfrm flipH="1">
            <a:off x="272955" y="5076970"/>
            <a:ext cx="4285397" cy="12283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218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63773"/>
            <a:ext cx="7313613" cy="1207827"/>
          </a:xfrm>
        </p:spPr>
        <p:txBody>
          <a:bodyPr/>
          <a:lstStyle/>
          <a:p>
            <a:r>
              <a:rPr lang="en-AU" sz="2400" dirty="0"/>
              <a:t>It was accepted that the trigger for the explosion was an ignition of methane that travelled inside the</a:t>
            </a:r>
            <a:br>
              <a:rPr lang="en-AU" sz="2400" dirty="0"/>
            </a:br>
            <a:r>
              <a:rPr lang="en-AU" sz="2400" dirty="0"/>
              <a:t>vent tubes</a:t>
            </a:r>
            <a:r>
              <a:rPr lang="en-AU" sz="3600" dirty="0"/>
              <a:t>.</a:t>
            </a:r>
          </a:p>
        </p:txBody>
      </p:sp>
      <p:pic>
        <p:nvPicPr>
          <p:cNvPr id="3" name="Content Placeholder 2"/>
          <p:cNvPicPr>
            <a:picLocks noGrp="1" noChangeAspect="1"/>
          </p:cNvPicPr>
          <p:nvPr>
            <p:ph idx="1"/>
          </p:nvPr>
        </p:nvPicPr>
        <p:blipFill>
          <a:blip r:embed="rId2" cstate="print"/>
          <a:stretch>
            <a:fillRect/>
          </a:stretch>
        </p:blipFill>
        <p:spPr>
          <a:xfrm>
            <a:off x="3275475" y="1774209"/>
            <a:ext cx="5568219" cy="4333164"/>
          </a:xfrm>
          <a:prstGeom prst="rect">
            <a:avLst/>
          </a:prstGeom>
        </p:spPr>
      </p:pic>
      <p:pic>
        <p:nvPicPr>
          <p:cNvPr id="2" name="Picture 1"/>
          <p:cNvPicPr>
            <a:picLocks noChangeAspect="1"/>
          </p:cNvPicPr>
          <p:nvPr/>
        </p:nvPicPr>
        <p:blipFill>
          <a:blip r:embed="rId3" cstate="print"/>
          <a:stretch>
            <a:fillRect/>
          </a:stretch>
        </p:blipFill>
        <p:spPr>
          <a:xfrm rot="16200000">
            <a:off x="-1125466" y="2538431"/>
            <a:ext cx="5478510" cy="2804721"/>
          </a:xfrm>
          <a:prstGeom prst="rect">
            <a:avLst/>
          </a:prstGeom>
        </p:spPr>
      </p:pic>
      <p:cxnSp>
        <p:nvCxnSpPr>
          <p:cNvPr id="8" name="Straight Connector 7"/>
          <p:cNvCxnSpPr/>
          <p:nvPr/>
        </p:nvCxnSpPr>
        <p:spPr>
          <a:xfrm flipH="1">
            <a:off x="1385260" y="3657600"/>
            <a:ext cx="3780430" cy="129653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6533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5113" y="833377"/>
            <a:ext cx="4243085" cy="2349660"/>
          </a:xfrm>
        </p:spPr>
        <p:txBody>
          <a:bodyPr>
            <a:noAutofit/>
          </a:bodyPr>
          <a:lstStyle/>
          <a:p>
            <a:pPr marL="0" indent="0">
              <a:lnSpc>
                <a:spcPct val="120000"/>
              </a:lnSpc>
              <a:spcBef>
                <a:spcPts val="600"/>
              </a:spcBef>
              <a:spcAft>
                <a:spcPts val="600"/>
              </a:spcAft>
              <a:buNone/>
            </a:pPr>
            <a:r>
              <a:rPr lang="en-AU" dirty="0"/>
              <a:t>If the starter box provided the spark for the ignition then, apart from the fact that power </a:t>
            </a:r>
            <a:r>
              <a:rPr lang="en-AU" dirty="0" smtClean="0"/>
              <a:t>was left </a:t>
            </a:r>
            <a:r>
              <a:rPr lang="en-AU" dirty="0"/>
              <a:t>on to the fan, the following events must have </a:t>
            </a:r>
            <a:r>
              <a:rPr lang="en-AU" dirty="0" smtClean="0"/>
              <a:t>occurred:</a:t>
            </a:r>
          </a:p>
          <a:p>
            <a:pPr>
              <a:lnSpc>
                <a:spcPct val="120000"/>
              </a:lnSpc>
              <a:spcBef>
                <a:spcPts val="600"/>
              </a:spcBef>
              <a:spcAft>
                <a:spcPts val="600"/>
              </a:spcAft>
            </a:pPr>
            <a:endParaRPr lang="en-AU" sz="2000" dirty="0"/>
          </a:p>
        </p:txBody>
      </p:sp>
      <p:pic>
        <p:nvPicPr>
          <p:cNvPr id="7" name="Content Placeholder 6" descr="debris.JPG"/>
          <p:cNvPicPr>
            <a:picLocks noGrp="1" noChangeAspect="1"/>
          </p:cNvPicPr>
          <p:nvPr>
            <p:ph sz="half" idx="2"/>
          </p:nvPr>
        </p:nvPicPr>
        <p:blipFill>
          <a:blip r:embed="rId2" cstate="print"/>
          <a:stretch>
            <a:fillRect/>
          </a:stretch>
        </p:blipFill>
        <p:spPr>
          <a:xfrm>
            <a:off x="4648198" y="578735"/>
            <a:ext cx="4286631" cy="2349660"/>
          </a:xfrm>
        </p:spPr>
      </p:pic>
      <p:sp>
        <p:nvSpPr>
          <p:cNvPr id="8" name="Rectangle 7"/>
          <p:cNvSpPr/>
          <p:nvPr/>
        </p:nvSpPr>
        <p:spPr>
          <a:xfrm>
            <a:off x="578734" y="3565003"/>
            <a:ext cx="7912260" cy="2837700"/>
          </a:xfrm>
          <a:prstGeom prst="rect">
            <a:avLst/>
          </a:prstGeom>
        </p:spPr>
        <p:txBody>
          <a:bodyPr wrap="square">
            <a:spAutoFit/>
          </a:bodyPr>
          <a:lstStyle/>
          <a:p>
            <a:pPr marL="457200" indent="-457200">
              <a:lnSpc>
                <a:spcPct val="120000"/>
              </a:lnSpc>
              <a:spcBef>
                <a:spcPts val="600"/>
              </a:spcBef>
              <a:spcAft>
                <a:spcPts val="600"/>
              </a:spcAft>
              <a:buFont typeface="+mj-lt"/>
              <a:buAutoNum type="arabicPeriod"/>
            </a:pPr>
            <a:r>
              <a:rPr lang="en-AU" sz="2200" dirty="0" smtClean="0"/>
              <a:t>The flow of air in B heading was insufficient to prevent recirculation (possibly even when the fan was running in reverse and passing a low flow volume).</a:t>
            </a:r>
          </a:p>
          <a:p>
            <a:pPr marL="457200" indent="-457200">
              <a:lnSpc>
                <a:spcPct val="120000"/>
              </a:lnSpc>
              <a:spcBef>
                <a:spcPts val="600"/>
              </a:spcBef>
              <a:spcAft>
                <a:spcPts val="600"/>
              </a:spcAft>
              <a:buFont typeface="+mj-lt"/>
              <a:buAutoNum type="arabicPeriod"/>
            </a:pPr>
            <a:r>
              <a:rPr lang="en-AU" sz="2200" dirty="0" smtClean="0"/>
              <a:t>The recirculation was undetected.</a:t>
            </a:r>
          </a:p>
          <a:p>
            <a:pPr marL="457200" indent="-457200">
              <a:lnSpc>
                <a:spcPct val="120000"/>
              </a:lnSpc>
              <a:spcBef>
                <a:spcPts val="600"/>
              </a:spcBef>
              <a:spcAft>
                <a:spcPts val="600"/>
              </a:spcAft>
              <a:buFont typeface="+mj-lt"/>
              <a:buAutoNum type="arabicPeriod"/>
            </a:pPr>
            <a:r>
              <a:rPr lang="en-AU" sz="2200" dirty="0" smtClean="0"/>
              <a:t>An explosive mixture was allowed to pass through the fan perhaps because the vent tubes had not been separated</a:t>
            </a:r>
          </a:p>
        </p:txBody>
      </p:sp>
    </p:spTree>
    <p:extLst>
      <p:ext uri="{BB962C8B-B14F-4D97-AF65-F5344CB8AC3E}">
        <p14:creationId xmlns:p14="http://schemas.microsoft.com/office/powerpoint/2010/main" val="4636242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172" y="387124"/>
            <a:ext cx="7763556" cy="868362"/>
          </a:xfrm>
        </p:spPr>
        <p:txBody>
          <a:bodyPr/>
          <a:lstStyle/>
          <a:p>
            <a:endParaRPr lang="en-US" dirty="0"/>
          </a:p>
        </p:txBody>
      </p:sp>
      <p:sp>
        <p:nvSpPr>
          <p:cNvPr id="3" name="Content Placeholder 2"/>
          <p:cNvSpPr>
            <a:spLocks noGrp="1"/>
          </p:cNvSpPr>
          <p:nvPr>
            <p:ph idx="1"/>
          </p:nvPr>
        </p:nvSpPr>
        <p:spPr>
          <a:xfrm>
            <a:off x="682172" y="1255487"/>
            <a:ext cx="7547428" cy="5418268"/>
          </a:xfrm>
        </p:spPr>
        <p:txBody>
          <a:bodyPr>
            <a:normAutofit/>
          </a:bodyPr>
          <a:lstStyle/>
          <a:p>
            <a:pPr>
              <a:buFont typeface="+mj-lt"/>
              <a:buAutoNum type="arabicPeriod" startAt="4"/>
            </a:pPr>
            <a:r>
              <a:rPr lang="en-AU" sz="2200" dirty="0" smtClean="0"/>
              <a:t>The </a:t>
            </a:r>
            <a:r>
              <a:rPr lang="en-AU" sz="2200" dirty="0"/>
              <a:t>cloud of recirculated air remained stationery around the fan and the starter box during </a:t>
            </a:r>
            <a:r>
              <a:rPr lang="en-AU" sz="2200" dirty="0" smtClean="0"/>
              <a:t>the time </a:t>
            </a:r>
            <a:r>
              <a:rPr lang="en-AU" sz="2200" dirty="0"/>
              <a:t>taken to open the starter box.</a:t>
            </a:r>
          </a:p>
          <a:p>
            <a:pPr>
              <a:buFont typeface="+mj-lt"/>
              <a:buAutoNum type="arabicPeriod" startAt="4"/>
            </a:pPr>
            <a:r>
              <a:rPr lang="en-AU" sz="2200" dirty="0" smtClean="0"/>
              <a:t>Both </a:t>
            </a:r>
            <a:r>
              <a:rPr lang="en-AU" sz="2200" dirty="0"/>
              <a:t>the Deputy and the Undermanager, who were equipped with safety lamps, must </a:t>
            </a:r>
            <a:r>
              <a:rPr lang="en-AU" sz="2200" dirty="0" smtClean="0"/>
              <a:t>have failed </a:t>
            </a:r>
            <a:r>
              <a:rPr lang="en-AU" sz="2200" dirty="0"/>
              <a:t>to notice or failed to act on the fact that their safety lamps were extinguished by </a:t>
            </a:r>
            <a:r>
              <a:rPr lang="en-AU" sz="2200" dirty="0" smtClean="0"/>
              <a:t>the presence </a:t>
            </a:r>
            <a:r>
              <a:rPr lang="en-AU" sz="2200" dirty="0"/>
              <a:t>of the explosive mixture.</a:t>
            </a:r>
          </a:p>
          <a:p>
            <a:pPr>
              <a:buFont typeface="+mj-lt"/>
              <a:buAutoNum type="arabicPeriod" startAt="4"/>
            </a:pPr>
            <a:r>
              <a:rPr lang="en-AU" sz="2200" dirty="0" smtClean="0"/>
              <a:t>The </a:t>
            </a:r>
            <a:r>
              <a:rPr lang="en-AU" sz="2200" dirty="0"/>
              <a:t>starter button must have been pressed while the fan was not in a flameproof condition.</a:t>
            </a:r>
          </a:p>
        </p:txBody>
      </p:sp>
    </p:spTree>
    <p:extLst>
      <p:ext uri="{BB962C8B-B14F-4D97-AF65-F5344CB8AC3E}">
        <p14:creationId xmlns:p14="http://schemas.microsoft.com/office/powerpoint/2010/main" val="2188458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Alternative possibility</a:t>
            </a:r>
            <a:endParaRPr lang="en-US" dirty="0"/>
          </a:p>
        </p:txBody>
      </p:sp>
      <p:sp>
        <p:nvSpPr>
          <p:cNvPr id="3" name="Content Placeholder 2"/>
          <p:cNvSpPr>
            <a:spLocks noGrp="1"/>
          </p:cNvSpPr>
          <p:nvPr>
            <p:ph idx="1"/>
          </p:nvPr>
        </p:nvSpPr>
        <p:spPr/>
        <p:txBody>
          <a:bodyPr>
            <a:normAutofit fontScale="92500"/>
          </a:bodyPr>
          <a:lstStyle/>
          <a:p>
            <a:r>
              <a:rPr lang="en-AU" dirty="0" smtClean="0"/>
              <a:t>Supported by the fact that B heading was left virtually unventilated for an extended interval. During the period before the C/T 3 brattice was removed gas continued to accumulate. The build-up may well have extended into the zone between C/T 3 and C/T 4 and also into the starter box.</a:t>
            </a:r>
          </a:p>
          <a:p>
            <a:r>
              <a:rPr lang="en-AU" dirty="0" smtClean="0"/>
              <a:t>Under that condition the first application of power, that is when the fan was run in reverse, would have led to ignition in the box and could have led to formation of the blast pattern at a time when the box was in a flameproof condition</a:t>
            </a:r>
            <a:endParaRPr lang="en-AU" dirty="0"/>
          </a:p>
        </p:txBody>
      </p:sp>
    </p:spTree>
    <p:extLst>
      <p:ext uri="{BB962C8B-B14F-4D97-AF65-F5344CB8AC3E}">
        <p14:creationId xmlns:p14="http://schemas.microsoft.com/office/powerpoint/2010/main" val="731647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Alternative possibility</a:t>
            </a:r>
            <a:endParaRPr lang="en-US" dirty="0"/>
          </a:p>
        </p:txBody>
      </p:sp>
      <p:sp>
        <p:nvSpPr>
          <p:cNvPr id="3" name="Content Placeholder 2"/>
          <p:cNvSpPr>
            <a:spLocks noGrp="1"/>
          </p:cNvSpPr>
          <p:nvPr>
            <p:ph idx="1"/>
          </p:nvPr>
        </p:nvSpPr>
        <p:spPr/>
        <p:txBody>
          <a:bodyPr/>
          <a:lstStyle/>
          <a:p>
            <a:r>
              <a:rPr lang="en-AU" dirty="0" smtClean="0"/>
              <a:t>After the explosion the body of the Deputy was found in the shuttle car. </a:t>
            </a:r>
          </a:p>
          <a:p>
            <a:r>
              <a:rPr lang="en-AU" dirty="0" smtClean="0"/>
              <a:t>There is no logical reason for him to be there unless he was either on the boom of the miner or in the shuttle car controlling the gap in the vent tubes and ensuring that the fan exhaust was carrying a low percentage of methane. </a:t>
            </a:r>
          </a:p>
        </p:txBody>
      </p:sp>
    </p:spTree>
    <p:extLst>
      <p:ext uri="{BB962C8B-B14F-4D97-AF65-F5344CB8AC3E}">
        <p14:creationId xmlns:p14="http://schemas.microsoft.com/office/powerpoint/2010/main" val="2218956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Gas accumulation</a:t>
            </a:r>
            <a:br>
              <a:rPr lang="en-AU" b="1" dirty="0"/>
            </a:br>
            <a:endParaRPr lang="en-AU" dirty="0"/>
          </a:p>
        </p:txBody>
      </p:sp>
      <p:sp>
        <p:nvSpPr>
          <p:cNvPr id="3" name="Content Placeholder 2"/>
          <p:cNvSpPr>
            <a:spLocks noGrp="1"/>
          </p:cNvSpPr>
          <p:nvPr>
            <p:ph idx="1"/>
          </p:nvPr>
        </p:nvSpPr>
        <p:spPr>
          <a:xfrm>
            <a:off x="914400" y="1371600"/>
            <a:ext cx="7579605" cy="4676660"/>
          </a:xfrm>
        </p:spPr>
        <p:txBody>
          <a:bodyPr>
            <a:normAutofit/>
          </a:bodyPr>
          <a:lstStyle/>
          <a:p>
            <a:r>
              <a:rPr lang="en-AU" dirty="0" smtClean="0"/>
              <a:t>The </a:t>
            </a:r>
            <a:r>
              <a:rPr lang="en-AU" dirty="0"/>
              <a:t>Bulli seam at Appin Colliery has a moderately high methane content. </a:t>
            </a:r>
            <a:endParaRPr lang="en-AU" dirty="0" smtClean="0"/>
          </a:p>
          <a:p>
            <a:r>
              <a:rPr lang="en-AU" dirty="0" smtClean="0"/>
              <a:t>Gas desorbs from </a:t>
            </a:r>
            <a:r>
              <a:rPr lang="en-AU" dirty="0"/>
              <a:t>the coal once the pore pressure within the coal is lowered to atmospheric </a:t>
            </a:r>
            <a:r>
              <a:rPr lang="en-AU" dirty="0" smtClean="0"/>
              <a:t>pressure and </a:t>
            </a:r>
            <a:r>
              <a:rPr lang="en-AU" dirty="0"/>
              <a:t>the rate at which the gas comes out is very much dependent on the permeability </a:t>
            </a:r>
            <a:r>
              <a:rPr lang="en-AU" dirty="0" smtClean="0"/>
              <a:t>of the </a:t>
            </a:r>
            <a:r>
              <a:rPr lang="en-AU" dirty="0"/>
              <a:t>coal itself. </a:t>
            </a:r>
            <a:endParaRPr lang="en-AU" dirty="0" smtClean="0"/>
          </a:p>
          <a:p>
            <a:r>
              <a:rPr lang="en-AU" dirty="0" smtClean="0"/>
              <a:t>This </a:t>
            </a:r>
            <a:r>
              <a:rPr lang="en-AU" dirty="0"/>
              <a:t>means that if a place is left unventilated then the gas issuing </a:t>
            </a:r>
            <a:r>
              <a:rPr lang="en-AU" dirty="0" smtClean="0"/>
              <a:t>from the </a:t>
            </a:r>
            <a:r>
              <a:rPr lang="en-AU" dirty="0"/>
              <a:t>coal will mix with the air in the heading and the percentage will slowly rise.</a:t>
            </a:r>
          </a:p>
        </p:txBody>
      </p:sp>
    </p:spTree>
    <p:extLst>
      <p:ext uri="{BB962C8B-B14F-4D97-AF65-F5344CB8AC3E}">
        <p14:creationId xmlns:p14="http://schemas.microsoft.com/office/powerpoint/2010/main" val="4222935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Alternative possibility</a:t>
            </a:r>
            <a:endParaRPr lang="en-US" dirty="0"/>
          </a:p>
        </p:txBody>
      </p:sp>
      <p:sp>
        <p:nvSpPr>
          <p:cNvPr id="3" name="Content Placeholder 2"/>
          <p:cNvSpPr>
            <a:spLocks noGrp="1"/>
          </p:cNvSpPr>
          <p:nvPr>
            <p:ph idx="1"/>
          </p:nvPr>
        </p:nvSpPr>
        <p:spPr/>
        <p:txBody>
          <a:bodyPr>
            <a:normAutofit fontScale="92500"/>
          </a:bodyPr>
          <a:lstStyle/>
          <a:p>
            <a:r>
              <a:rPr lang="en-AU" dirty="0" smtClean="0"/>
              <a:t>It is possible that he did not realise he was in a spill of methane from the separated vent tubes and caused the ignition by attempting to relight his lamp.</a:t>
            </a:r>
          </a:p>
          <a:p>
            <a:r>
              <a:rPr lang="en-AU" dirty="0" smtClean="0"/>
              <a:t>Withdrawal of the key can cause a spark sufficient to ignite methane in the lamp. This proposition is reinforced by the fact that the Deputy’s lamp was found without the </a:t>
            </a:r>
            <a:r>
              <a:rPr lang="en-AU" dirty="0" err="1" smtClean="0"/>
              <a:t>relighter</a:t>
            </a:r>
            <a:r>
              <a:rPr lang="en-AU" dirty="0" smtClean="0"/>
              <a:t> key. </a:t>
            </a:r>
          </a:p>
          <a:p>
            <a:r>
              <a:rPr lang="en-AU" dirty="0" smtClean="0"/>
              <a:t>It is difficult to imagine how the force of an explosion could remove the key from a lamp if the key was fully home.</a:t>
            </a:r>
            <a:endParaRPr lang="en-AU" dirty="0"/>
          </a:p>
        </p:txBody>
      </p:sp>
    </p:spTree>
    <p:extLst>
      <p:ext uri="{BB962C8B-B14F-4D97-AF65-F5344CB8AC3E}">
        <p14:creationId xmlns:p14="http://schemas.microsoft.com/office/powerpoint/2010/main" val="2131909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print"/>
          <a:stretch>
            <a:fillRect/>
          </a:stretch>
        </p:blipFill>
        <p:spPr>
          <a:xfrm>
            <a:off x="2492114" y="368489"/>
            <a:ext cx="6650300" cy="4954138"/>
          </a:xfrm>
          <a:prstGeom prst="rect">
            <a:avLst/>
          </a:prstGeom>
        </p:spPr>
      </p:pic>
      <p:pic>
        <p:nvPicPr>
          <p:cNvPr id="5" name="Content Placeholder 4"/>
          <p:cNvPicPr>
            <a:picLocks noChangeAspect="1"/>
          </p:cNvPicPr>
          <p:nvPr/>
        </p:nvPicPr>
        <p:blipFill>
          <a:blip r:embed="rId3" cstate="print"/>
          <a:stretch>
            <a:fillRect/>
          </a:stretch>
        </p:blipFill>
        <p:spPr>
          <a:xfrm>
            <a:off x="0" y="736980"/>
            <a:ext cx="2326571" cy="4950370"/>
          </a:xfrm>
          <a:prstGeom prst="rect">
            <a:avLst/>
          </a:prstGeom>
        </p:spPr>
      </p:pic>
      <p:cxnSp>
        <p:nvCxnSpPr>
          <p:cNvPr id="7" name="Straight Connector 6"/>
          <p:cNvCxnSpPr/>
          <p:nvPr/>
        </p:nvCxnSpPr>
        <p:spPr>
          <a:xfrm>
            <a:off x="586854" y="2156346"/>
            <a:ext cx="5363131" cy="85980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686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print"/>
          <a:stretch>
            <a:fillRect/>
          </a:stretch>
        </p:blipFill>
        <p:spPr>
          <a:xfrm>
            <a:off x="3998794" y="0"/>
            <a:ext cx="5145206" cy="3636561"/>
          </a:xfrm>
          <a:prstGeom prst="rect">
            <a:avLst/>
          </a:prstGeom>
        </p:spPr>
      </p:pic>
      <p:pic>
        <p:nvPicPr>
          <p:cNvPr id="5" name="Content Placeholder 4"/>
          <p:cNvPicPr>
            <a:picLocks noChangeAspect="1"/>
          </p:cNvPicPr>
          <p:nvPr/>
        </p:nvPicPr>
        <p:blipFill>
          <a:blip r:embed="rId3" cstate="print"/>
          <a:stretch>
            <a:fillRect/>
          </a:stretch>
        </p:blipFill>
        <p:spPr>
          <a:xfrm>
            <a:off x="0" y="1371600"/>
            <a:ext cx="2326571" cy="4950370"/>
          </a:xfrm>
          <a:prstGeom prst="rect">
            <a:avLst/>
          </a:prstGeom>
        </p:spPr>
      </p:pic>
      <p:pic>
        <p:nvPicPr>
          <p:cNvPr id="6" name="Picture 5"/>
          <p:cNvPicPr>
            <a:picLocks noChangeAspect="1"/>
          </p:cNvPicPr>
          <p:nvPr/>
        </p:nvPicPr>
        <p:blipFill>
          <a:blip r:embed="rId4" cstate="print"/>
          <a:stretch>
            <a:fillRect/>
          </a:stretch>
        </p:blipFill>
        <p:spPr>
          <a:xfrm>
            <a:off x="3998794" y="3682115"/>
            <a:ext cx="4189940" cy="3175885"/>
          </a:xfrm>
          <a:prstGeom prst="rect">
            <a:avLst/>
          </a:prstGeom>
        </p:spPr>
      </p:pic>
      <p:cxnSp>
        <p:nvCxnSpPr>
          <p:cNvPr id="8" name="Straight Connector 7"/>
          <p:cNvCxnSpPr/>
          <p:nvPr/>
        </p:nvCxnSpPr>
        <p:spPr>
          <a:xfrm flipH="1">
            <a:off x="545910" y="1828800"/>
            <a:ext cx="5036024" cy="29888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45910" y="4817660"/>
            <a:ext cx="3903260" cy="31389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3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print"/>
          <a:stretch>
            <a:fillRect/>
          </a:stretch>
        </p:blipFill>
        <p:spPr>
          <a:xfrm>
            <a:off x="2473495" y="431612"/>
            <a:ext cx="6668918" cy="4887011"/>
          </a:xfrm>
          <a:prstGeom prst="rect">
            <a:avLst/>
          </a:prstGeom>
        </p:spPr>
      </p:pic>
      <p:pic>
        <p:nvPicPr>
          <p:cNvPr id="5" name="Content Placeholder 4"/>
          <p:cNvPicPr>
            <a:picLocks noChangeAspect="1"/>
          </p:cNvPicPr>
          <p:nvPr/>
        </p:nvPicPr>
        <p:blipFill>
          <a:blip r:embed="rId3" cstate="print"/>
          <a:stretch>
            <a:fillRect/>
          </a:stretch>
        </p:blipFill>
        <p:spPr>
          <a:xfrm>
            <a:off x="0" y="1371600"/>
            <a:ext cx="2326571" cy="4950370"/>
          </a:xfrm>
          <a:prstGeom prst="rect">
            <a:avLst/>
          </a:prstGeom>
        </p:spPr>
      </p:pic>
      <p:cxnSp>
        <p:nvCxnSpPr>
          <p:cNvPr id="7" name="Straight Connector 6"/>
          <p:cNvCxnSpPr/>
          <p:nvPr/>
        </p:nvCxnSpPr>
        <p:spPr>
          <a:xfrm flipV="1">
            <a:off x="914400" y="3370997"/>
            <a:ext cx="4831307" cy="140571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148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1753365" y="-126775"/>
            <a:ext cx="3869513" cy="2954091"/>
          </a:xfrm>
          <a:prstGeom prst="rect">
            <a:avLst/>
          </a:prstGeom>
        </p:spPr>
      </p:pic>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cstate="print"/>
          <a:stretch>
            <a:fillRect/>
          </a:stretch>
        </p:blipFill>
        <p:spPr>
          <a:xfrm>
            <a:off x="3683010" y="2801938"/>
            <a:ext cx="5267044" cy="4056062"/>
          </a:xfrm>
          <a:prstGeom prst="rect">
            <a:avLst/>
          </a:prstGeom>
        </p:spPr>
      </p:pic>
      <p:pic>
        <p:nvPicPr>
          <p:cNvPr id="5" name="Content Placeholder 4"/>
          <p:cNvPicPr>
            <a:picLocks noChangeAspect="1"/>
          </p:cNvPicPr>
          <p:nvPr/>
        </p:nvPicPr>
        <p:blipFill>
          <a:blip r:embed="rId4" cstate="print"/>
          <a:stretch>
            <a:fillRect/>
          </a:stretch>
        </p:blipFill>
        <p:spPr>
          <a:xfrm>
            <a:off x="0" y="2442949"/>
            <a:ext cx="2077861" cy="4421176"/>
          </a:xfrm>
          <a:prstGeom prst="rect">
            <a:avLst/>
          </a:prstGeom>
        </p:spPr>
      </p:pic>
      <p:cxnSp>
        <p:nvCxnSpPr>
          <p:cNvPr id="7" name="Straight Connector 6"/>
          <p:cNvCxnSpPr/>
          <p:nvPr/>
        </p:nvCxnSpPr>
        <p:spPr>
          <a:xfrm flipH="1" flipV="1">
            <a:off x="914400" y="3597702"/>
            <a:ext cx="4940490" cy="2138551"/>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cstate="print"/>
          <a:stretch>
            <a:fillRect/>
          </a:stretch>
        </p:blipFill>
        <p:spPr>
          <a:xfrm>
            <a:off x="5895833" y="1"/>
            <a:ext cx="3246579" cy="2671664"/>
          </a:xfrm>
          <a:prstGeom prst="rect">
            <a:avLst/>
          </a:prstGeom>
        </p:spPr>
      </p:pic>
      <p:cxnSp>
        <p:nvCxnSpPr>
          <p:cNvPr id="12" name="Straight Connector 11"/>
          <p:cNvCxnSpPr/>
          <p:nvPr/>
        </p:nvCxnSpPr>
        <p:spPr>
          <a:xfrm flipH="1">
            <a:off x="368490" y="818866"/>
            <a:ext cx="3314520" cy="2497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578221" y="1371600"/>
            <a:ext cx="627797" cy="356889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36478" y="191069"/>
            <a:ext cx="1487606" cy="1477328"/>
          </a:xfrm>
          <a:prstGeom prst="rect">
            <a:avLst/>
          </a:prstGeom>
          <a:noFill/>
        </p:spPr>
        <p:txBody>
          <a:bodyPr wrap="square" rtlCol="0">
            <a:spAutoFit/>
          </a:bodyPr>
          <a:lstStyle/>
          <a:p>
            <a:r>
              <a:rPr lang="en-AU" b="1" dirty="0" smtClean="0"/>
              <a:t>Fans in use at that time were only 9m3/S capacity</a:t>
            </a:r>
            <a:endParaRPr lang="en-AU" b="1" dirty="0"/>
          </a:p>
        </p:txBody>
      </p:sp>
    </p:spTree>
    <p:extLst>
      <p:ext uri="{BB962C8B-B14F-4D97-AF65-F5344CB8AC3E}">
        <p14:creationId xmlns:p14="http://schemas.microsoft.com/office/powerpoint/2010/main" val="580196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print"/>
          <a:stretch>
            <a:fillRect/>
          </a:stretch>
        </p:blipFill>
        <p:spPr>
          <a:xfrm>
            <a:off x="2650396" y="0"/>
            <a:ext cx="6493604" cy="4708478"/>
          </a:xfrm>
          <a:prstGeom prst="rect">
            <a:avLst/>
          </a:prstGeom>
        </p:spPr>
      </p:pic>
      <p:pic>
        <p:nvPicPr>
          <p:cNvPr id="5" name="Content Placeholder 4"/>
          <p:cNvPicPr>
            <a:picLocks noChangeAspect="1"/>
          </p:cNvPicPr>
          <p:nvPr/>
        </p:nvPicPr>
        <p:blipFill>
          <a:blip r:embed="rId3" cstate="print"/>
          <a:stretch>
            <a:fillRect/>
          </a:stretch>
        </p:blipFill>
        <p:spPr>
          <a:xfrm>
            <a:off x="0" y="1371600"/>
            <a:ext cx="2326571" cy="4950370"/>
          </a:xfrm>
          <a:prstGeom prst="rect">
            <a:avLst/>
          </a:prstGeom>
        </p:spPr>
      </p:pic>
      <p:cxnSp>
        <p:nvCxnSpPr>
          <p:cNvPr id="7" name="Straight Connector 6"/>
          <p:cNvCxnSpPr/>
          <p:nvPr/>
        </p:nvCxnSpPr>
        <p:spPr>
          <a:xfrm flipH="1">
            <a:off x="1105469" y="1514901"/>
            <a:ext cx="3589361" cy="136477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1069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print"/>
          <a:stretch>
            <a:fillRect/>
          </a:stretch>
        </p:blipFill>
        <p:spPr>
          <a:xfrm>
            <a:off x="2649589" y="0"/>
            <a:ext cx="6507290" cy="5104263"/>
          </a:xfrm>
          <a:prstGeom prst="rect">
            <a:avLst/>
          </a:prstGeom>
        </p:spPr>
      </p:pic>
      <p:pic>
        <p:nvPicPr>
          <p:cNvPr id="5" name="Content Placeholder 4"/>
          <p:cNvPicPr>
            <a:picLocks noChangeAspect="1"/>
          </p:cNvPicPr>
          <p:nvPr/>
        </p:nvPicPr>
        <p:blipFill>
          <a:blip r:embed="rId3" cstate="print"/>
          <a:stretch>
            <a:fillRect/>
          </a:stretch>
        </p:blipFill>
        <p:spPr>
          <a:xfrm>
            <a:off x="0" y="1371600"/>
            <a:ext cx="2326571" cy="4950370"/>
          </a:xfrm>
          <a:prstGeom prst="rect">
            <a:avLst/>
          </a:prstGeom>
        </p:spPr>
      </p:pic>
      <p:cxnSp>
        <p:nvCxnSpPr>
          <p:cNvPr id="7" name="Straight Connector 6"/>
          <p:cNvCxnSpPr/>
          <p:nvPr/>
        </p:nvCxnSpPr>
        <p:spPr>
          <a:xfrm flipV="1">
            <a:off x="573206" y="641445"/>
            <a:ext cx="5008728" cy="1774209"/>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73573" y="5609230"/>
            <a:ext cx="1657484" cy="369332"/>
          </a:xfrm>
          <a:prstGeom prst="rect">
            <a:avLst/>
          </a:prstGeom>
          <a:noFill/>
        </p:spPr>
        <p:txBody>
          <a:bodyPr wrap="square" rtlCol="0">
            <a:spAutoFit/>
          </a:bodyPr>
          <a:lstStyle/>
          <a:p>
            <a:r>
              <a:rPr lang="en-AU" dirty="0" smtClean="0"/>
              <a:t>Steel W Strap</a:t>
            </a:r>
            <a:endParaRPr lang="en-AU" dirty="0"/>
          </a:p>
        </p:txBody>
      </p:sp>
      <p:cxnSp>
        <p:nvCxnSpPr>
          <p:cNvPr id="10" name="Straight Connector 9"/>
          <p:cNvCxnSpPr/>
          <p:nvPr/>
        </p:nvCxnSpPr>
        <p:spPr>
          <a:xfrm flipV="1">
            <a:off x="3261815" y="1371600"/>
            <a:ext cx="1446663" cy="445599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9719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Picture 4"/>
          <p:cNvPicPr>
            <a:picLocks noChangeAspect="1"/>
          </p:cNvPicPr>
          <p:nvPr/>
        </p:nvPicPr>
        <p:blipFill>
          <a:blip r:embed="rId2" cstate="print"/>
          <a:stretch>
            <a:fillRect/>
          </a:stretch>
        </p:blipFill>
        <p:spPr>
          <a:xfrm>
            <a:off x="4253192" y="7291"/>
            <a:ext cx="4851003" cy="3684896"/>
          </a:xfrm>
          <a:prstGeom prst="rect">
            <a:avLst/>
          </a:prstGeom>
        </p:spPr>
      </p:pic>
      <p:pic>
        <p:nvPicPr>
          <p:cNvPr id="8" name="Picture 7"/>
          <p:cNvPicPr>
            <a:picLocks noChangeAspect="1"/>
          </p:cNvPicPr>
          <p:nvPr/>
        </p:nvPicPr>
        <p:blipFill>
          <a:blip r:embed="rId3" cstate="print"/>
          <a:stretch>
            <a:fillRect/>
          </a:stretch>
        </p:blipFill>
        <p:spPr>
          <a:xfrm>
            <a:off x="4253193" y="3690659"/>
            <a:ext cx="4152620" cy="3167341"/>
          </a:xfrm>
          <a:prstGeom prst="rect">
            <a:avLst/>
          </a:prstGeom>
        </p:spPr>
      </p:pic>
      <p:pic>
        <p:nvPicPr>
          <p:cNvPr id="6" name="Content Placeholder 5"/>
          <p:cNvPicPr>
            <a:picLocks noGrp="1" noChangeAspect="1"/>
          </p:cNvPicPr>
          <p:nvPr>
            <p:ph idx="1"/>
          </p:nvPr>
        </p:nvPicPr>
        <p:blipFill>
          <a:blip r:embed="rId4" cstate="print"/>
          <a:stretch>
            <a:fillRect/>
          </a:stretch>
        </p:blipFill>
        <p:spPr>
          <a:xfrm rot="16200000">
            <a:off x="-1391655" y="2094093"/>
            <a:ext cx="6519223" cy="3337513"/>
          </a:xfrm>
          <a:prstGeom prst="rect">
            <a:avLst/>
          </a:prstGeom>
        </p:spPr>
      </p:pic>
      <p:cxnSp>
        <p:nvCxnSpPr>
          <p:cNvPr id="10" name="Straight Connector 9"/>
          <p:cNvCxnSpPr/>
          <p:nvPr/>
        </p:nvCxnSpPr>
        <p:spPr>
          <a:xfrm flipH="1">
            <a:off x="1603613" y="2156346"/>
            <a:ext cx="3043450" cy="28114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3613" y="4967785"/>
            <a:ext cx="290697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434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Content Placeholder 3"/>
          <p:cNvPicPr>
            <a:picLocks noGrp="1" noChangeAspect="1"/>
          </p:cNvPicPr>
          <p:nvPr>
            <p:ph idx="1"/>
          </p:nvPr>
        </p:nvPicPr>
        <p:blipFill>
          <a:blip r:embed="rId2" cstate="print"/>
          <a:stretch>
            <a:fillRect/>
          </a:stretch>
        </p:blipFill>
        <p:spPr>
          <a:xfrm>
            <a:off x="2088107" y="1494598"/>
            <a:ext cx="6905659" cy="5261044"/>
          </a:xfrm>
          <a:prstGeom prst="rect">
            <a:avLst/>
          </a:prstGeom>
        </p:spPr>
      </p:pic>
      <p:pic>
        <p:nvPicPr>
          <p:cNvPr id="5" name="Content Placeholder 4"/>
          <p:cNvPicPr>
            <a:picLocks noChangeAspect="1"/>
          </p:cNvPicPr>
          <p:nvPr/>
        </p:nvPicPr>
        <p:blipFill>
          <a:blip r:embed="rId3" cstate="print"/>
          <a:stretch>
            <a:fillRect/>
          </a:stretch>
        </p:blipFill>
        <p:spPr>
          <a:xfrm>
            <a:off x="0" y="591399"/>
            <a:ext cx="1965278" cy="5895837"/>
          </a:xfrm>
          <a:prstGeom prst="rect">
            <a:avLst/>
          </a:prstGeom>
        </p:spPr>
      </p:pic>
      <p:cxnSp>
        <p:nvCxnSpPr>
          <p:cNvPr id="7" name="Straight Connector 6"/>
          <p:cNvCxnSpPr/>
          <p:nvPr/>
        </p:nvCxnSpPr>
        <p:spPr>
          <a:xfrm flipH="1" flipV="1">
            <a:off x="914400" y="1787857"/>
            <a:ext cx="3316406" cy="20744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364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367"/>
            <a:ext cx="7313613" cy="868362"/>
          </a:xfrm>
        </p:spPr>
        <p:txBody>
          <a:bodyPr/>
          <a:lstStyle/>
          <a:p>
            <a:r>
              <a:rPr lang="en-AU" sz="3600" dirty="0" smtClean="0"/>
              <a:t>Lessons for Mining Officials</a:t>
            </a:r>
            <a:endParaRPr lang="en-AU" sz="3600" dirty="0"/>
          </a:p>
        </p:txBody>
      </p:sp>
      <p:sp>
        <p:nvSpPr>
          <p:cNvPr id="3" name="Content Placeholder 2"/>
          <p:cNvSpPr>
            <a:spLocks noGrp="1"/>
          </p:cNvSpPr>
          <p:nvPr>
            <p:ph idx="1"/>
          </p:nvPr>
        </p:nvSpPr>
        <p:spPr>
          <a:xfrm>
            <a:off x="914400" y="1157729"/>
            <a:ext cx="7313613" cy="4056062"/>
          </a:xfrm>
        </p:spPr>
        <p:txBody>
          <a:bodyPr>
            <a:normAutofit/>
          </a:bodyPr>
          <a:lstStyle/>
          <a:p>
            <a:r>
              <a:rPr lang="en-AU" dirty="0" smtClean="0"/>
              <a:t>Following the Explosion an extensive public investigation /court of  inquiry was held with a 180 page report</a:t>
            </a:r>
          </a:p>
          <a:p>
            <a:r>
              <a:rPr lang="en-AU" dirty="0" smtClean="0"/>
              <a:t>Some people were praised for their actions in particular the deputy from white panel and the </a:t>
            </a:r>
            <a:r>
              <a:rPr lang="en-AU" dirty="0" err="1" smtClean="0"/>
              <a:t>longwall</a:t>
            </a:r>
            <a:r>
              <a:rPr lang="en-AU" dirty="0" smtClean="0"/>
              <a:t> deputy in safely evacuating their men and the treatment of an electrical engineer who was burnt from the effects of the explosion</a:t>
            </a:r>
          </a:p>
        </p:txBody>
      </p:sp>
      <p:pic>
        <p:nvPicPr>
          <p:cNvPr id="6" name="Picture 5" descr="rescue.PNG"/>
          <p:cNvPicPr>
            <a:picLocks noChangeAspect="1"/>
          </p:cNvPicPr>
          <p:nvPr/>
        </p:nvPicPr>
        <p:blipFill>
          <a:blip r:embed="rId2" cstate="print"/>
          <a:stretch>
            <a:fillRect/>
          </a:stretch>
        </p:blipFill>
        <p:spPr>
          <a:xfrm>
            <a:off x="2990261" y="4383308"/>
            <a:ext cx="2331741" cy="1660966"/>
          </a:xfrm>
          <a:prstGeom prst="rect">
            <a:avLst/>
          </a:prstGeom>
        </p:spPr>
      </p:pic>
      <p:sp>
        <p:nvSpPr>
          <p:cNvPr id="7" name="Rectangle 6"/>
          <p:cNvSpPr/>
          <p:nvPr/>
        </p:nvSpPr>
        <p:spPr>
          <a:xfrm>
            <a:off x="1" y="6141426"/>
            <a:ext cx="9143999" cy="461665"/>
          </a:xfrm>
          <a:prstGeom prst="rect">
            <a:avLst/>
          </a:prstGeom>
        </p:spPr>
        <p:txBody>
          <a:bodyPr wrap="square">
            <a:spAutoFit/>
          </a:bodyPr>
          <a:lstStyle/>
          <a:p>
            <a:pPr algn="ctr"/>
            <a:r>
              <a:rPr lang="en-AU" sz="2400" dirty="0" smtClean="0">
                <a:solidFill>
                  <a:srgbClr val="006600"/>
                </a:solidFill>
              </a:rPr>
              <a:t>The actions of the rescue teams were also highly praised</a:t>
            </a:r>
            <a:endParaRPr lang="en-AU" sz="2400" dirty="0">
              <a:solidFill>
                <a:srgbClr val="006600"/>
              </a:solidFill>
            </a:endParaRPr>
          </a:p>
        </p:txBody>
      </p:sp>
    </p:spTree>
    <p:extLst>
      <p:ext uri="{BB962C8B-B14F-4D97-AF65-F5344CB8AC3E}">
        <p14:creationId xmlns:p14="http://schemas.microsoft.com/office/powerpoint/2010/main" val="3885504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426" y="85949"/>
            <a:ext cx="8536486" cy="6482687"/>
          </a:xfrm>
        </p:spPr>
        <p:txBody>
          <a:bodyPr/>
          <a:lstStyle/>
          <a:p>
            <a:r>
              <a:rPr lang="en-AU" dirty="0"/>
              <a:t>There are many scenarios that can be read into this particular event, however for an </a:t>
            </a:r>
            <a:r>
              <a:rPr lang="en-AU" dirty="0" smtClean="0"/>
              <a:t>explosion to </a:t>
            </a:r>
            <a:r>
              <a:rPr lang="en-AU" dirty="0"/>
              <a:t>occur three things must be present, an ignition source, fuel and oxygen</a:t>
            </a:r>
            <a:r>
              <a:rPr lang="en-AU" dirty="0" smtClean="0"/>
              <a:t>.</a:t>
            </a:r>
          </a:p>
          <a:p>
            <a:r>
              <a:rPr lang="en-AU" dirty="0" smtClean="0"/>
              <a:t> </a:t>
            </a:r>
            <a:r>
              <a:rPr lang="en-AU" dirty="0"/>
              <a:t>If the fuel </a:t>
            </a:r>
            <a:r>
              <a:rPr lang="en-AU" dirty="0" smtClean="0"/>
              <a:t>is controlled </a:t>
            </a:r>
            <a:r>
              <a:rPr lang="en-AU" dirty="0"/>
              <a:t>then an explosion cannot ensue</a:t>
            </a:r>
            <a:r>
              <a:rPr lang="en-AU" dirty="0" smtClean="0"/>
              <a:t>.</a:t>
            </a:r>
          </a:p>
          <a:p>
            <a:endParaRPr lang="en-AU" dirty="0" smtClean="0"/>
          </a:p>
          <a:p>
            <a:endParaRPr lang="en-AU" dirty="0"/>
          </a:p>
        </p:txBody>
      </p:sp>
      <p:pic>
        <p:nvPicPr>
          <p:cNvPr id="4" name="Picture 3"/>
          <p:cNvPicPr>
            <a:picLocks noChangeAspect="1"/>
          </p:cNvPicPr>
          <p:nvPr/>
        </p:nvPicPr>
        <p:blipFill>
          <a:blip r:embed="rId2" cstate="print"/>
          <a:stretch>
            <a:fillRect/>
          </a:stretch>
        </p:blipFill>
        <p:spPr>
          <a:xfrm>
            <a:off x="3275464" y="2287054"/>
            <a:ext cx="5630482" cy="4468871"/>
          </a:xfrm>
          <a:prstGeom prst="rect">
            <a:avLst/>
          </a:prstGeom>
        </p:spPr>
      </p:pic>
      <p:pic>
        <p:nvPicPr>
          <p:cNvPr id="5" name="Content Placeholder 4"/>
          <p:cNvPicPr>
            <a:picLocks noChangeAspect="1"/>
          </p:cNvPicPr>
          <p:nvPr/>
        </p:nvPicPr>
        <p:blipFill>
          <a:blip r:embed="rId3" cstate="print"/>
          <a:stretch>
            <a:fillRect/>
          </a:stretch>
        </p:blipFill>
        <p:spPr>
          <a:xfrm>
            <a:off x="0" y="2433765"/>
            <a:ext cx="2088107" cy="4442977"/>
          </a:xfrm>
          <a:prstGeom prst="rect">
            <a:avLst/>
          </a:prstGeom>
        </p:spPr>
      </p:pic>
    </p:spTree>
    <p:extLst>
      <p:ext uri="{BB962C8B-B14F-4D97-AF65-F5344CB8AC3E}">
        <p14:creationId xmlns:p14="http://schemas.microsoft.com/office/powerpoint/2010/main" val="14678851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Lessons for Mining Officials</a:t>
            </a:r>
            <a:endParaRPr lang="en-AU" sz="3600" dirty="0"/>
          </a:p>
        </p:txBody>
      </p:sp>
      <p:sp>
        <p:nvSpPr>
          <p:cNvPr id="3" name="Content Placeholder 2"/>
          <p:cNvSpPr>
            <a:spLocks noGrp="1"/>
          </p:cNvSpPr>
          <p:nvPr>
            <p:ph idx="1"/>
          </p:nvPr>
        </p:nvSpPr>
        <p:spPr/>
        <p:txBody>
          <a:bodyPr>
            <a:normAutofit fontScale="92500" lnSpcReduction="20000"/>
          </a:bodyPr>
          <a:lstStyle/>
          <a:p>
            <a:r>
              <a:rPr lang="en-AU" dirty="0" smtClean="0"/>
              <a:t>However others were criticised in the report </a:t>
            </a:r>
          </a:p>
          <a:p>
            <a:r>
              <a:rPr lang="en-AU" dirty="0" smtClean="0"/>
              <a:t>It is vitally important you do your job properly and take proper action to rectify problems and also reports must be accurate and provide detail</a:t>
            </a:r>
          </a:p>
          <a:p>
            <a:pPr>
              <a:lnSpc>
                <a:spcPct val="120000"/>
              </a:lnSpc>
              <a:spcBef>
                <a:spcPts val="1200"/>
              </a:spcBef>
              <a:spcAft>
                <a:spcPts val="600"/>
              </a:spcAft>
            </a:pPr>
            <a:r>
              <a:rPr lang="en-AU" dirty="0" smtClean="0"/>
              <a:t>You do not want to put yourself in a position where firstly you put yourself &amp; others at risk and further more you may be criticised in public</a:t>
            </a:r>
          </a:p>
          <a:p>
            <a:r>
              <a:rPr lang="en-AU" dirty="0" smtClean="0"/>
              <a:t>Integrity and honesty are as important if not more important than the technical skills</a:t>
            </a:r>
          </a:p>
          <a:p>
            <a:r>
              <a:rPr lang="en-AU" dirty="0" smtClean="0"/>
              <a:t>If you are unsure of something – ask for help </a:t>
            </a:r>
            <a:endParaRPr lang="en-AU" dirty="0"/>
          </a:p>
        </p:txBody>
      </p:sp>
    </p:spTree>
    <p:extLst>
      <p:ext uri="{BB962C8B-B14F-4D97-AF65-F5344CB8AC3E}">
        <p14:creationId xmlns:p14="http://schemas.microsoft.com/office/powerpoint/2010/main" val="2497469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0" y="1735137"/>
            <a:ext cx="7313613" cy="4283697"/>
          </a:xfrm>
        </p:spPr>
        <p:txBody>
          <a:bodyPr>
            <a:normAutofit lnSpcReduction="10000"/>
          </a:bodyPr>
          <a:lstStyle/>
          <a:p>
            <a:pPr>
              <a:lnSpc>
                <a:spcPct val="110000"/>
              </a:lnSpc>
              <a:spcBef>
                <a:spcPts val="600"/>
              </a:spcBef>
              <a:spcAft>
                <a:spcPts val="600"/>
              </a:spcAft>
            </a:pPr>
            <a:r>
              <a:rPr lang="en-AU" dirty="0" smtClean="0"/>
              <a:t>The Department should by inspections and advising collieries on new techniques assist deep mines with managing their gas problems.</a:t>
            </a:r>
          </a:p>
          <a:p>
            <a:pPr>
              <a:lnSpc>
                <a:spcPct val="110000"/>
              </a:lnSpc>
              <a:spcBef>
                <a:spcPts val="600"/>
              </a:spcBef>
              <a:spcAft>
                <a:spcPts val="600"/>
              </a:spcAft>
            </a:pPr>
            <a:r>
              <a:rPr lang="en-AU" dirty="0" smtClean="0"/>
              <a:t>Extensive gas Drainage systems and gas monitoring is now undertaken at all gassy mines</a:t>
            </a:r>
          </a:p>
          <a:p>
            <a:pPr>
              <a:lnSpc>
                <a:spcPct val="110000"/>
              </a:lnSpc>
              <a:spcBef>
                <a:spcPts val="600"/>
              </a:spcBef>
              <a:spcAft>
                <a:spcPts val="600"/>
              </a:spcAft>
            </a:pPr>
            <a:r>
              <a:rPr lang="en-AU" dirty="0" smtClean="0"/>
              <a:t>Recommended the appointment of ventilation officers to supervise ventilation at the mine. </a:t>
            </a:r>
          </a:p>
          <a:p>
            <a:pPr lvl="1">
              <a:lnSpc>
                <a:spcPct val="110000"/>
              </a:lnSpc>
              <a:spcAft>
                <a:spcPts val="600"/>
              </a:spcAft>
            </a:pPr>
            <a:r>
              <a:rPr lang="en-AU" dirty="0" smtClean="0"/>
              <a:t>All mines have statutory appointed Ventilation officers who model all major ventilation changes and supervise these ventilation changes </a:t>
            </a:r>
            <a:endParaRPr lang="en-AU" sz="1800" dirty="0" smtClean="0"/>
          </a:p>
        </p:txBody>
      </p:sp>
    </p:spTree>
    <p:extLst>
      <p:ext uri="{BB962C8B-B14F-4D97-AF65-F5344CB8AC3E}">
        <p14:creationId xmlns:p14="http://schemas.microsoft.com/office/powerpoint/2010/main" val="2645010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0"/>
            <a:r>
              <a:rPr lang="en-AU" sz="3600" dirty="0" smtClean="0"/>
              <a:t>Recommendations from enquiry</a:t>
            </a:r>
            <a:endParaRPr lang="en-AU" sz="3600" dirty="0"/>
          </a:p>
        </p:txBody>
      </p:sp>
      <p:sp>
        <p:nvSpPr>
          <p:cNvPr id="3" name="Content Placeholder 2"/>
          <p:cNvSpPr>
            <a:spLocks noGrp="1"/>
          </p:cNvSpPr>
          <p:nvPr>
            <p:ph idx="1"/>
          </p:nvPr>
        </p:nvSpPr>
        <p:spPr>
          <a:xfrm>
            <a:off x="914400" y="1585732"/>
            <a:ext cx="7592992" cy="3823504"/>
          </a:xfrm>
        </p:spPr>
        <p:txBody>
          <a:bodyPr/>
          <a:lstStyle/>
          <a:p>
            <a:r>
              <a:rPr lang="en-AU" dirty="0" smtClean="0"/>
              <a:t>Methane gas is largely allowed to be vented and wasted, whereas its entrapment and use may well go part of the way to meeting the cost of new measures to combat methane problems at mines.</a:t>
            </a:r>
          </a:p>
          <a:p>
            <a:r>
              <a:rPr lang="en-AU" dirty="0" smtClean="0"/>
              <a:t>Vented Methane is now used for power generation at some mines</a:t>
            </a:r>
            <a:endParaRPr lang="en-AU" dirty="0"/>
          </a:p>
        </p:txBody>
      </p:sp>
    </p:spTree>
    <p:extLst>
      <p:ext uri="{BB962C8B-B14F-4D97-AF65-F5344CB8AC3E}">
        <p14:creationId xmlns:p14="http://schemas.microsoft.com/office/powerpoint/2010/main" val="33472267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1069"/>
            <a:ext cx="7313613" cy="955343"/>
          </a:xfrm>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0" y="1519739"/>
            <a:ext cx="7313613" cy="3503674"/>
          </a:xfrm>
        </p:spPr>
        <p:txBody>
          <a:bodyPr>
            <a:noAutofit/>
          </a:bodyPr>
          <a:lstStyle/>
          <a:p>
            <a:pPr>
              <a:buFont typeface="Wingdings" pitchFamily="2" charset="2"/>
              <a:buChar char=""/>
            </a:pPr>
            <a:r>
              <a:rPr lang="en-AU" sz="2200" dirty="0" smtClean="0"/>
              <a:t>Deputies at Appin appeared to allow substantial quantities of Methane gas to collect in standing places on the basis that there is no danger if there is no ignition source</a:t>
            </a:r>
          </a:p>
          <a:p>
            <a:pPr>
              <a:buFont typeface="Wingdings" pitchFamily="2" charset="2"/>
              <a:buChar char=""/>
            </a:pPr>
            <a:r>
              <a:rPr lang="en-AU" sz="2200" dirty="0" smtClean="0"/>
              <a:t>This is a dangerous practice &amp; leads to complacency</a:t>
            </a:r>
          </a:p>
          <a:p>
            <a:pPr>
              <a:buFont typeface="Wingdings" pitchFamily="2" charset="2"/>
              <a:buChar char=""/>
            </a:pPr>
            <a:r>
              <a:rPr lang="en-AU" sz="2200" dirty="0" smtClean="0"/>
              <a:t>It was permitted to continue by tolerance of Gas levels above statutory limits including at the commencement of the Hazardous zone</a:t>
            </a:r>
          </a:p>
        </p:txBody>
      </p:sp>
      <p:sp>
        <p:nvSpPr>
          <p:cNvPr id="4" name="TextBox 3"/>
          <p:cNvSpPr txBox="1"/>
          <p:nvPr/>
        </p:nvSpPr>
        <p:spPr>
          <a:xfrm>
            <a:off x="729206" y="5023413"/>
            <a:ext cx="7893934" cy="1200329"/>
          </a:xfrm>
          <a:prstGeom prst="rect">
            <a:avLst/>
          </a:prstGeom>
          <a:noFill/>
        </p:spPr>
        <p:txBody>
          <a:bodyPr wrap="square" rtlCol="0">
            <a:spAutoFit/>
          </a:bodyPr>
          <a:lstStyle/>
          <a:p>
            <a:pPr algn="ctr"/>
            <a:r>
              <a:rPr lang="en-AU" sz="2400" dirty="0" smtClean="0">
                <a:solidFill>
                  <a:srgbClr val="FF0000"/>
                </a:solidFill>
              </a:rPr>
              <a:t>As a result of the Appin Explosion the strictest controls of Intake Methane percentages should be maintained</a:t>
            </a:r>
          </a:p>
          <a:p>
            <a:pPr algn="ctr"/>
            <a:endParaRPr lang="en-AU" sz="2400" dirty="0">
              <a:solidFill>
                <a:srgbClr val="FF0000"/>
              </a:solidFill>
            </a:endParaRPr>
          </a:p>
        </p:txBody>
      </p:sp>
    </p:spTree>
    <p:extLst>
      <p:ext uri="{BB962C8B-B14F-4D97-AF65-F5344CB8AC3E}">
        <p14:creationId xmlns:p14="http://schemas.microsoft.com/office/powerpoint/2010/main" val="19409771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5666"/>
            <a:ext cx="7313613" cy="868362"/>
          </a:xfrm>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706056" y="1371600"/>
            <a:ext cx="7731888" cy="4056062"/>
          </a:xfrm>
        </p:spPr>
        <p:txBody>
          <a:bodyPr>
            <a:normAutofit/>
          </a:bodyPr>
          <a:lstStyle/>
          <a:p>
            <a:r>
              <a:rPr lang="en-AU" dirty="0" smtClean="0"/>
              <a:t>The Deputies Statutory reports, at the time called GR4, were vague and gave no real indication as to the actual gas concentration or ventilation – space was only available for minimum reporting.</a:t>
            </a:r>
          </a:p>
          <a:p>
            <a:r>
              <a:rPr lang="en-AU" dirty="0" smtClean="0"/>
              <a:t>Deputies Statutory reports now provide more room for more detailed reporting and that is what is required particularly gas levels, location and times</a:t>
            </a:r>
          </a:p>
          <a:p>
            <a:pPr>
              <a:buNone/>
            </a:pPr>
            <a:endParaRPr lang="en-AU" dirty="0"/>
          </a:p>
        </p:txBody>
      </p:sp>
      <p:graphicFrame>
        <p:nvGraphicFramePr>
          <p:cNvPr id="4" name="Table 3"/>
          <p:cNvGraphicFramePr>
            <a:graphicFrameLocks noGrp="1"/>
          </p:cNvGraphicFramePr>
          <p:nvPr/>
        </p:nvGraphicFramePr>
        <p:xfrm>
          <a:off x="1562580" y="4736782"/>
          <a:ext cx="6412376" cy="1381760"/>
        </p:xfrm>
        <a:graphic>
          <a:graphicData uri="http://schemas.openxmlformats.org/drawingml/2006/table">
            <a:tbl>
              <a:tblPr firstRow="1" bandRow="1">
                <a:tableStyleId>{5C22544A-7EE6-4342-B048-85BDC9FD1C3A}</a:tableStyleId>
              </a:tblPr>
              <a:tblGrid>
                <a:gridCol w="1068729"/>
                <a:gridCol w="1068729"/>
                <a:gridCol w="1178308"/>
                <a:gridCol w="959151"/>
                <a:gridCol w="1183720"/>
                <a:gridCol w="953739"/>
              </a:tblGrid>
              <a:tr h="370840">
                <a:tc>
                  <a:txBody>
                    <a:bodyPr/>
                    <a:lstStyle/>
                    <a:p>
                      <a:r>
                        <a:rPr lang="en-AU" dirty="0" smtClean="0"/>
                        <a:t>Time</a:t>
                      </a:r>
                      <a:endParaRPr lang="en-AU" dirty="0"/>
                    </a:p>
                  </a:txBody>
                  <a:tcPr/>
                </a:tc>
                <a:tc>
                  <a:txBody>
                    <a:bodyPr/>
                    <a:lstStyle/>
                    <a:p>
                      <a:r>
                        <a:rPr lang="en-AU" dirty="0" smtClean="0"/>
                        <a:t>8.00am</a:t>
                      </a:r>
                      <a:endParaRPr lang="en-AU" dirty="0"/>
                    </a:p>
                  </a:txBody>
                  <a:tcPr/>
                </a:tc>
                <a:tc>
                  <a:txBody>
                    <a:bodyPr/>
                    <a:lstStyle/>
                    <a:p>
                      <a:r>
                        <a:rPr lang="en-AU" dirty="0" smtClean="0"/>
                        <a:t>10.00am</a:t>
                      </a:r>
                      <a:endParaRPr lang="en-AU" dirty="0"/>
                    </a:p>
                  </a:txBody>
                  <a:tcPr/>
                </a:tc>
                <a:tc>
                  <a:txBody>
                    <a:bodyPr/>
                    <a:lstStyle/>
                    <a:p>
                      <a:r>
                        <a:rPr lang="en-AU" dirty="0" smtClean="0"/>
                        <a:t>12.00</a:t>
                      </a:r>
                      <a:endParaRPr lang="en-AU" dirty="0"/>
                    </a:p>
                  </a:txBody>
                  <a:tcPr/>
                </a:tc>
                <a:tc>
                  <a:txBody>
                    <a:bodyPr/>
                    <a:lstStyle/>
                    <a:p>
                      <a:r>
                        <a:rPr lang="en-AU" dirty="0" smtClean="0"/>
                        <a:t>2.00 pm</a:t>
                      </a:r>
                      <a:endParaRPr lang="en-AU" dirty="0"/>
                    </a:p>
                  </a:txBody>
                  <a:tcPr/>
                </a:tc>
                <a:tc>
                  <a:txBody>
                    <a:bodyPr/>
                    <a:lstStyle/>
                    <a:p>
                      <a:r>
                        <a:rPr lang="en-AU" dirty="0" smtClean="0"/>
                        <a:t>4.00</a:t>
                      </a:r>
                      <a:r>
                        <a:rPr lang="en-AU" baseline="0" dirty="0" smtClean="0"/>
                        <a:t> pm</a:t>
                      </a:r>
                      <a:endParaRPr lang="en-AU" dirty="0"/>
                    </a:p>
                  </a:txBody>
                  <a:tcPr/>
                </a:tc>
              </a:tr>
              <a:tr h="370840">
                <a:tc>
                  <a:txBody>
                    <a:bodyPr/>
                    <a:lstStyle/>
                    <a:p>
                      <a:r>
                        <a:rPr lang="en-AU" dirty="0" smtClean="0"/>
                        <a:t>CH4</a:t>
                      </a:r>
                      <a:endParaRPr lang="en-AU" dirty="0"/>
                    </a:p>
                  </a:txBody>
                  <a:tcPr/>
                </a:tc>
                <a:tc>
                  <a:txBody>
                    <a:bodyPr/>
                    <a:lstStyle/>
                    <a:p>
                      <a:r>
                        <a:rPr lang="en-AU" dirty="0" smtClean="0"/>
                        <a:t>0.4%</a:t>
                      </a:r>
                      <a:endParaRPr lang="en-AU" dirty="0"/>
                    </a:p>
                  </a:txBody>
                  <a:tcPr/>
                </a:tc>
                <a:tc>
                  <a:txBody>
                    <a:bodyPr/>
                    <a:lstStyle/>
                    <a:p>
                      <a:r>
                        <a:rPr lang="en-AU" dirty="0" smtClean="0"/>
                        <a:t>0.45%</a:t>
                      </a:r>
                      <a:endParaRPr lang="en-AU" dirty="0"/>
                    </a:p>
                  </a:txBody>
                  <a:tcPr/>
                </a:tc>
                <a:tc>
                  <a:txBody>
                    <a:bodyPr/>
                    <a:lstStyle/>
                    <a:p>
                      <a:r>
                        <a:rPr lang="en-AU" dirty="0" smtClean="0"/>
                        <a:t>0.5%</a:t>
                      </a:r>
                      <a:endParaRPr lang="en-AU" dirty="0"/>
                    </a:p>
                  </a:txBody>
                  <a:tcPr/>
                </a:tc>
                <a:tc>
                  <a:txBody>
                    <a:bodyPr/>
                    <a:lstStyle/>
                    <a:p>
                      <a:r>
                        <a:rPr lang="en-AU" dirty="0" smtClean="0"/>
                        <a:t>0.55%</a:t>
                      </a:r>
                      <a:endParaRPr lang="en-AU" dirty="0"/>
                    </a:p>
                  </a:txBody>
                  <a:tcPr/>
                </a:tc>
                <a:tc>
                  <a:txBody>
                    <a:bodyPr/>
                    <a:lstStyle/>
                    <a:p>
                      <a:r>
                        <a:rPr lang="en-AU" dirty="0" smtClean="0"/>
                        <a:t>0.6%</a:t>
                      </a:r>
                      <a:endParaRPr lang="en-AU" dirty="0"/>
                    </a:p>
                  </a:txBody>
                  <a:tcPr/>
                </a:tc>
              </a:tr>
              <a:tr h="370840">
                <a:tc>
                  <a:txBody>
                    <a:bodyPr/>
                    <a:lstStyle/>
                    <a:p>
                      <a:r>
                        <a:rPr lang="en-AU" dirty="0" smtClean="0"/>
                        <a:t>CO2</a:t>
                      </a:r>
                      <a:endParaRPr lang="en-AU" dirty="0"/>
                    </a:p>
                  </a:txBody>
                  <a:tcPr/>
                </a:tc>
                <a:tc>
                  <a:txBody>
                    <a:bodyPr/>
                    <a:lstStyle/>
                    <a:p>
                      <a:r>
                        <a:rPr lang="en-AU" dirty="0" smtClean="0"/>
                        <a:t>0.8%</a:t>
                      </a:r>
                      <a:endParaRPr lang="en-AU" dirty="0"/>
                    </a:p>
                  </a:txBody>
                  <a:tcPr/>
                </a:tc>
                <a:tc>
                  <a:txBody>
                    <a:bodyPr/>
                    <a:lstStyle/>
                    <a:p>
                      <a:r>
                        <a:rPr lang="en-AU" dirty="0" smtClean="0"/>
                        <a:t>0.84%</a:t>
                      </a:r>
                      <a:endParaRPr lang="en-AU" dirty="0"/>
                    </a:p>
                  </a:txBody>
                  <a:tcPr/>
                </a:tc>
                <a:tc>
                  <a:txBody>
                    <a:bodyPr/>
                    <a:lstStyle/>
                    <a:p>
                      <a:r>
                        <a:rPr lang="en-AU" dirty="0" smtClean="0"/>
                        <a:t>0.83%</a:t>
                      </a:r>
                      <a:endParaRPr lang="en-AU" dirty="0"/>
                    </a:p>
                  </a:txBody>
                  <a:tcPr/>
                </a:tc>
                <a:tc>
                  <a:txBody>
                    <a:bodyPr/>
                    <a:lstStyle/>
                    <a:p>
                      <a:r>
                        <a:rPr lang="en-AU" dirty="0" smtClean="0"/>
                        <a:t>0.8%</a:t>
                      </a:r>
                      <a:endParaRPr lang="en-AU" dirty="0"/>
                    </a:p>
                  </a:txBody>
                  <a:tcPr/>
                </a:tc>
                <a:tc>
                  <a:txBody>
                    <a:bodyPr/>
                    <a:lstStyle/>
                    <a:p>
                      <a:r>
                        <a:rPr lang="en-AU" smtClean="0"/>
                        <a:t>0.81%</a:t>
                      </a:r>
                      <a:endParaRPr lang="en-AU" dirty="0"/>
                    </a:p>
                  </a:txBody>
                  <a:tcPr/>
                </a:tc>
              </a:tr>
            </a:tbl>
          </a:graphicData>
        </a:graphic>
      </p:graphicFrame>
    </p:spTree>
    <p:extLst>
      <p:ext uri="{BB962C8B-B14F-4D97-AF65-F5344CB8AC3E}">
        <p14:creationId xmlns:p14="http://schemas.microsoft.com/office/powerpoint/2010/main" val="4164512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p:txBody>
          <a:bodyPr>
            <a:normAutofit/>
          </a:bodyPr>
          <a:lstStyle/>
          <a:p>
            <a:r>
              <a:rPr lang="en-AU" dirty="0" smtClean="0"/>
              <a:t>There should be a check upon deputies safety inspections</a:t>
            </a:r>
          </a:p>
          <a:p>
            <a:r>
              <a:rPr lang="en-AU" dirty="0" smtClean="0"/>
              <a:t>Suggested this should be done by check inspectors</a:t>
            </a:r>
          </a:p>
          <a:p>
            <a:r>
              <a:rPr lang="en-AU" dirty="0" smtClean="0"/>
              <a:t>Raised the suggestion of an Individual check inspector for each mine – this is now in place</a:t>
            </a:r>
            <a:endParaRPr lang="en-AU" dirty="0"/>
          </a:p>
        </p:txBody>
      </p:sp>
    </p:spTree>
    <p:extLst>
      <p:ext uri="{BB962C8B-B14F-4D97-AF65-F5344CB8AC3E}">
        <p14:creationId xmlns:p14="http://schemas.microsoft.com/office/powerpoint/2010/main" val="24041144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p:txBody>
          <a:bodyPr>
            <a:normAutofit/>
          </a:bodyPr>
          <a:lstStyle/>
          <a:p>
            <a:r>
              <a:rPr lang="en-AU" dirty="0" smtClean="0"/>
              <a:t>The deputies must be given </a:t>
            </a:r>
            <a:r>
              <a:rPr lang="en-AU" dirty="0" err="1" smtClean="0"/>
              <a:t>methanometers</a:t>
            </a:r>
            <a:r>
              <a:rPr lang="en-AU" dirty="0" smtClean="0"/>
              <a:t> in addition to the lamp so they can measure CH4 between zero and 1.25%</a:t>
            </a:r>
          </a:p>
          <a:p>
            <a:r>
              <a:rPr lang="en-AU" dirty="0" smtClean="0"/>
              <a:t>Appin mine has already instigated this prior to the Goran report</a:t>
            </a:r>
          </a:p>
          <a:p>
            <a:r>
              <a:rPr lang="en-AU" dirty="0" smtClean="0"/>
              <a:t>Hand held Gas are now available to monitor multiple gases with preset high and low audible and visual alarms</a:t>
            </a:r>
            <a:endParaRPr lang="en-AU" dirty="0"/>
          </a:p>
        </p:txBody>
      </p:sp>
    </p:spTree>
    <p:extLst>
      <p:ext uri="{BB962C8B-B14F-4D97-AF65-F5344CB8AC3E}">
        <p14:creationId xmlns:p14="http://schemas.microsoft.com/office/powerpoint/2010/main" val="13730433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0" y="2349660"/>
            <a:ext cx="7313613" cy="3441539"/>
          </a:xfrm>
        </p:spPr>
        <p:txBody>
          <a:bodyPr>
            <a:normAutofit/>
          </a:bodyPr>
          <a:lstStyle/>
          <a:p>
            <a:r>
              <a:rPr lang="en-AU" dirty="0" smtClean="0"/>
              <a:t>After a Ventilation Change power should be Isolated and production cease.</a:t>
            </a:r>
          </a:p>
          <a:p>
            <a:r>
              <a:rPr lang="en-AU" dirty="0" smtClean="0"/>
              <a:t>A period of waiting and testing with any degassing should occur before production recommences</a:t>
            </a:r>
            <a:endParaRPr lang="en-AU" dirty="0"/>
          </a:p>
        </p:txBody>
      </p:sp>
    </p:spTree>
    <p:extLst>
      <p:ext uri="{BB962C8B-B14F-4D97-AF65-F5344CB8AC3E}">
        <p14:creationId xmlns:p14="http://schemas.microsoft.com/office/powerpoint/2010/main" val="2503453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399" y="1735138"/>
            <a:ext cx="7847635" cy="4056062"/>
          </a:xfrm>
        </p:spPr>
        <p:txBody>
          <a:bodyPr>
            <a:normAutofit/>
          </a:bodyPr>
          <a:lstStyle/>
          <a:p>
            <a:r>
              <a:rPr lang="en-AU" dirty="0" smtClean="0"/>
              <a:t>There appears to be a totally inadequate number of Electrical Inspectors</a:t>
            </a:r>
          </a:p>
          <a:p>
            <a:r>
              <a:rPr lang="en-AU" dirty="0" smtClean="0"/>
              <a:t>There seems to be inspections separated by months and they do not involve the whole of the mine.</a:t>
            </a:r>
          </a:p>
          <a:p>
            <a:r>
              <a:rPr lang="en-AU" dirty="0" smtClean="0"/>
              <a:t>No record of Inspectors Inspections seems to be left at the mine</a:t>
            </a:r>
          </a:p>
          <a:p>
            <a:r>
              <a:rPr lang="en-AU" dirty="0" smtClean="0"/>
              <a:t>Copies of exemptions given to management should also be given to Check Inspectors</a:t>
            </a:r>
          </a:p>
          <a:p>
            <a:endParaRPr lang="en-AU" dirty="0"/>
          </a:p>
        </p:txBody>
      </p:sp>
    </p:spTree>
    <p:extLst>
      <p:ext uri="{BB962C8B-B14F-4D97-AF65-F5344CB8AC3E}">
        <p14:creationId xmlns:p14="http://schemas.microsoft.com/office/powerpoint/2010/main" val="18006776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5666"/>
            <a:ext cx="7313613" cy="868362"/>
          </a:xfrm>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0" y="1371600"/>
            <a:ext cx="7313613" cy="4419600"/>
          </a:xfrm>
        </p:spPr>
        <p:txBody>
          <a:bodyPr>
            <a:normAutofit/>
          </a:bodyPr>
          <a:lstStyle/>
          <a:p>
            <a:r>
              <a:rPr lang="en-AU" dirty="0" smtClean="0"/>
              <a:t>In Gassy mines there need to be requirements that an automatic monitoring device of a portable nature be installed at strategic points in headings to give a continuous reading of CH4,CO &amp; O2</a:t>
            </a:r>
          </a:p>
          <a:p>
            <a:r>
              <a:rPr lang="en-AU" dirty="0" smtClean="0"/>
              <a:t>An added advantage would be alarm Levels</a:t>
            </a:r>
          </a:p>
          <a:p>
            <a:endParaRPr lang="en-AU" dirty="0"/>
          </a:p>
        </p:txBody>
      </p:sp>
      <p:pic>
        <p:nvPicPr>
          <p:cNvPr id="4" name="Picture 3"/>
          <p:cNvPicPr>
            <a:picLocks noChangeAspect="1"/>
          </p:cNvPicPr>
          <p:nvPr/>
        </p:nvPicPr>
        <p:blipFill>
          <a:blip r:embed="rId2" cstate="print"/>
          <a:stretch>
            <a:fillRect/>
          </a:stretch>
        </p:blipFill>
        <p:spPr>
          <a:xfrm>
            <a:off x="0" y="3692282"/>
            <a:ext cx="6460710" cy="2838171"/>
          </a:xfrm>
          <a:prstGeom prst="rect">
            <a:avLst/>
          </a:prstGeom>
        </p:spPr>
      </p:pic>
      <p:pic>
        <p:nvPicPr>
          <p:cNvPr id="5" name="Picture 4"/>
          <p:cNvPicPr>
            <a:picLocks noChangeAspect="1"/>
          </p:cNvPicPr>
          <p:nvPr/>
        </p:nvPicPr>
        <p:blipFill>
          <a:blip r:embed="rId3" cstate="print"/>
          <a:stretch>
            <a:fillRect/>
          </a:stretch>
        </p:blipFill>
        <p:spPr>
          <a:xfrm>
            <a:off x="6743842" y="3815111"/>
            <a:ext cx="2152650" cy="2190750"/>
          </a:xfrm>
          <a:prstGeom prst="rect">
            <a:avLst/>
          </a:prstGeom>
        </p:spPr>
      </p:pic>
    </p:spTree>
    <p:extLst>
      <p:ext uri="{BB962C8B-B14F-4D97-AF65-F5344CB8AC3E}">
        <p14:creationId xmlns:p14="http://schemas.microsoft.com/office/powerpoint/2010/main" val="3509691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68" y="109182"/>
            <a:ext cx="8737600" cy="961537"/>
          </a:xfrm>
        </p:spPr>
        <p:txBody>
          <a:bodyPr/>
          <a:lstStyle/>
          <a:p>
            <a:r>
              <a:rPr lang="en-US" sz="4400" b="1" dirty="0" smtClean="0"/>
              <a:t>Established Information</a:t>
            </a:r>
            <a:endParaRPr lang="en-US" sz="4400" b="1" dirty="0"/>
          </a:p>
        </p:txBody>
      </p:sp>
      <p:sp>
        <p:nvSpPr>
          <p:cNvPr id="5" name="Content Placeholder 4"/>
          <p:cNvSpPr>
            <a:spLocks noGrp="1"/>
          </p:cNvSpPr>
          <p:nvPr>
            <p:ph idx="1"/>
          </p:nvPr>
        </p:nvSpPr>
        <p:spPr>
          <a:xfrm>
            <a:off x="725708" y="1070719"/>
            <a:ext cx="7518405" cy="4945453"/>
          </a:xfrm>
        </p:spPr>
        <p:txBody>
          <a:bodyPr>
            <a:noAutofit/>
          </a:bodyPr>
          <a:lstStyle/>
          <a:p>
            <a:r>
              <a:rPr lang="en-AU" dirty="0"/>
              <a:t>At the time of the explosion ten of the crew members were in the </a:t>
            </a:r>
            <a:r>
              <a:rPr lang="en-AU" dirty="0" err="1"/>
              <a:t>cribroom</a:t>
            </a:r>
            <a:r>
              <a:rPr lang="en-AU" dirty="0"/>
              <a:t> in the intake roadway </a:t>
            </a:r>
            <a:endParaRPr lang="en-AU" dirty="0" smtClean="0"/>
          </a:p>
          <a:p>
            <a:pPr marL="0" indent="0">
              <a:buNone/>
            </a:pPr>
            <a:endParaRPr lang="en-AU" sz="2800" dirty="0" smtClean="0"/>
          </a:p>
        </p:txBody>
      </p:sp>
      <p:pic>
        <p:nvPicPr>
          <p:cNvPr id="3" name="Picture 2"/>
          <p:cNvPicPr>
            <a:picLocks noChangeAspect="1"/>
          </p:cNvPicPr>
          <p:nvPr/>
        </p:nvPicPr>
        <p:blipFill>
          <a:blip r:embed="rId2" cstate="print"/>
          <a:stretch>
            <a:fillRect/>
          </a:stretch>
        </p:blipFill>
        <p:spPr>
          <a:xfrm>
            <a:off x="2640869" y="2601061"/>
            <a:ext cx="6407378" cy="3949864"/>
          </a:xfrm>
          <a:prstGeom prst="rect">
            <a:avLst/>
          </a:prstGeom>
        </p:spPr>
      </p:pic>
      <p:pic>
        <p:nvPicPr>
          <p:cNvPr id="6" name="Content Placeholder 4"/>
          <p:cNvPicPr>
            <a:picLocks noChangeAspect="1"/>
          </p:cNvPicPr>
          <p:nvPr/>
        </p:nvPicPr>
        <p:blipFill>
          <a:blip r:embed="rId3" cstate="print"/>
          <a:stretch>
            <a:fillRect/>
          </a:stretch>
        </p:blipFill>
        <p:spPr>
          <a:xfrm>
            <a:off x="0" y="2433765"/>
            <a:ext cx="2088107" cy="4442977"/>
          </a:xfrm>
          <a:prstGeom prst="rect">
            <a:avLst/>
          </a:prstGeom>
        </p:spPr>
      </p:pic>
      <p:cxnSp>
        <p:nvCxnSpPr>
          <p:cNvPr id="7" name="Straight Connector 6"/>
          <p:cNvCxnSpPr/>
          <p:nvPr/>
        </p:nvCxnSpPr>
        <p:spPr>
          <a:xfrm flipH="1">
            <a:off x="464024" y="4653887"/>
            <a:ext cx="3630304" cy="85980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39006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0" y="1735137"/>
            <a:ext cx="7755038" cy="4237399"/>
          </a:xfrm>
        </p:spPr>
        <p:txBody>
          <a:bodyPr>
            <a:normAutofit fontScale="92500"/>
          </a:bodyPr>
          <a:lstStyle/>
          <a:p>
            <a:pPr>
              <a:lnSpc>
                <a:spcPct val="110000"/>
              </a:lnSpc>
            </a:pPr>
            <a:r>
              <a:rPr lang="en-AU" dirty="0" smtClean="0"/>
              <a:t>Tradesman and workers who work alone should be equipped with an automatic monitoring and warning device with an audible and visual alarm</a:t>
            </a:r>
          </a:p>
          <a:p>
            <a:pPr>
              <a:lnSpc>
                <a:spcPct val="110000"/>
              </a:lnSpc>
            </a:pPr>
            <a:r>
              <a:rPr lang="en-AU" dirty="0" smtClean="0"/>
              <a:t>There is a grave danger in driving stubs in gassy mines and leaving standing on brattice particularly on the intake side</a:t>
            </a:r>
          </a:p>
          <a:p>
            <a:pPr>
              <a:lnSpc>
                <a:spcPct val="110000"/>
              </a:lnSpc>
            </a:pPr>
            <a:r>
              <a:rPr lang="en-AU" dirty="0" smtClean="0"/>
              <a:t>No dead end should exceed a pre determined length before being required to be ventilated by auxiliary fan. </a:t>
            </a:r>
          </a:p>
          <a:p>
            <a:pPr lvl="1">
              <a:lnSpc>
                <a:spcPct val="110000"/>
              </a:lnSpc>
            </a:pPr>
            <a:r>
              <a:rPr lang="en-AU" dirty="0" smtClean="0"/>
              <a:t>A suggested distance of 50m is put forward as the limit</a:t>
            </a:r>
          </a:p>
          <a:p>
            <a:pPr>
              <a:lnSpc>
                <a:spcPct val="110000"/>
              </a:lnSpc>
            </a:pPr>
            <a:endParaRPr lang="en-AU" dirty="0"/>
          </a:p>
        </p:txBody>
      </p:sp>
    </p:spTree>
    <p:extLst>
      <p:ext uri="{BB962C8B-B14F-4D97-AF65-F5344CB8AC3E}">
        <p14:creationId xmlns:p14="http://schemas.microsoft.com/office/powerpoint/2010/main" val="1594218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p:txBody>
          <a:bodyPr>
            <a:normAutofit/>
          </a:bodyPr>
          <a:lstStyle/>
          <a:p>
            <a:pPr>
              <a:spcBef>
                <a:spcPts val="600"/>
              </a:spcBef>
              <a:spcAft>
                <a:spcPts val="600"/>
              </a:spcAft>
            </a:pPr>
            <a:r>
              <a:rPr lang="en-AU" dirty="0" smtClean="0"/>
              <a:t>Recommended that the regulations make provision for not removing any Barrier once placed in position.</a:t>
            </a:r>
          </a:p>
          <a:p>
            <a:pPr lvl="1">
              <a:spcAft>
                <a:spcPts val="600"/>
              </a:spcAft>
            </a:pPr>
            <a:r>
              <a:rPr lang="en-AU" dirty="0" smtClean="0"/>
              <a:t>The practice at Appin was to remove O/bye barriers once a development had reached a point considered sufficiently far removed </a:t>
            </a:r>
            <a:r>
              <a:rPr lang="en-AU" dirty="0" err="1" smtClean="0"/>
              <a:t>inbye</a:t>
            </a:r>
            <a:r>
              <a:rPr lang="en-AU" dirty="0" smtClean="0"/>
              <a:t>.</a:t>
            </a:r>
          </a:p>
          <a:p>
            <a:pPr lvl="1">
              <a:spcAft>
                <a:spcPts val="600"/>
              </a:spcAft>
            </a:pPr>
            <a:r>
              <a:rPr lang="en-AU" dirty="0" smtClean="0"/>
              <a:t>There was evidence that an o/bye barrier in L/wall 7 Main gate did much to check the explosion and so avoid complete disaster</a:t>
            </a:r>
          </a:p>
          <a:p>
            <a:pPr>
              <a:spcBef>
                <a:spcPts val="600"/>
              </a:spcBef>
              <a:spcAft>
                <a:spcPts val="600"/>
              </a:spcAft>
            </a:pPr>
            <a:endParaRPr lang="en-AU" dirty="0"/>
          </a:p>
        </p:txBody>
      </p:sp>
    </p:spTree>
    <p:extLst>
      <p:ext uri="{BB962C8B-B14F-4D97-AF65-F5344CB8AC3E}">
        <p14:creationId xmlns:p14="http://schemas.microsoft.com/office/powerpoint/2010/main" val="35456869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print"/>
          <a:stretch>
            <a:fillRect/>
          </a:stretch>
        </p:blipFill>
        <p:spPr>
          <a:xfrm>
            <a:off x="0" y="187287"/>
            <a:ext cx="9144000" cy="6422833"/>
          </a:xfrm>
          <a:prstGeom prst="rect">
            <a:avLst/>
          </a:prstGeom>
        </p:spPr>
      </p:pic>
      <p:sp>
        <p:nvSpPr>
          <p:cNvPr id="7" name="Rectangle 6"/>
          <p:cNvSpPr/>
          <p:nvPr/>
        </p:nvSpPr>
        <p:spPr>
          <a:xfrm>
            <a:off x="187286" y="503238"/>
            <a:ext cx="4538949" cy="3738256"/>
          </a:xfrm>
          <a:prstGeom prst="rect">
            <a:avLst/>
          </a:prstGeom>
          <a:blipFill dpi="0" rotWithShape="1">
            <a:blip r:embed="rId3" cstate="print">
              <a:alphaModFix amt="32000"/>
              <a:duotone>
                <a:schemeClr val="accent1">
                  <a:shade val="30000"/>
                  <a:satMod val="150000"/>
                </a:schemeClr>
                <a:schemeClr val="accent1">
                  <a:alpha val="10000"/>
                  <a:satMod val="120000"/>
                </a:schemeClr>
              </a:duotone>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Rectangle 7"/>
          <p:cNvSpPr/>
          <p:nvPr/>
        </p:nvSpPr>
        <p:spPr>
          <a:xfrm>
            <a:off x="4726235" y="503238"/>
            <a:ext cx="3104919" cy="1248444"/>
          </a:xfrm>
          <a:prstGeom prst="rect">
            <a:avLst/>
          </a:prstGeom>
          <a:blipFill dpi="0" rotWithShape="1">
            <a:blip r:embed="rId3" cstate="print">
              <a:alphaModFix amt="32000"/>
              <a:duotone>
                <a:schemeClr val="accent1">
                  <a:shade val="30000"/>
                  <a:satMod val="150000"/>
                </a:schemeClr>
                <a:schemeClr val="accent1">
                  <a:alpha val="10000"/>
                  <a:satMod val="120000"/>
                </a:schemeClr>
              </a:duotone>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583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descr="tunnel.JPG"/>
          <p:cNvPicPr>
            <a:picLocks noChangeAspect="1"/>
          </p:cNvPicPr>
          <p:nvPr/>
        </p:nvPicPr>
        <p:blipFill>
          <a:blip r:embed="rId2" cstate="print"/>
          <a:stretch>
            <a:fillRect/>
          </a:stretch>
        </p:blipFill>
        <p:spPr>
          <a:xfrm>
            <a:off x="0" y="976331"/>
            <a:ext cx="9144000" cy="490533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9182"/>
            <a:ext cx="7313613" cy="832514"/>
          </a:xfrm>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0" y="941696"/>
            <a:ext cx="7313613" cy="4849504"/>
          </a:xfrm>
        </p:spPr>
        <p:txBody>
          <a:bodyPr>
            <a:normAutofit/>
          </a:bodyPr>
          <a:lstStyle/>
          <a:p>
            <a:r>
              <a:rPr lang="en-AU" dirty="0" smtClean="0"/>
              <a:t>There needs to be proper policing of the Act &amp; Regulations which deal with the opening of flameproof enclosures under voltage and the removing of power to machines and cables where prescribed limits of Methane gas has been detected</a:t>
            </a:r>
          </a:p>
          <a:p>
            <a:endParaRPr lang="en-AU" dirty="0"/>
          </a:p>
        </p:txBody>
      </p:sp>
      <p:pic>
        <p:nvPicPr>
          <p:cNvPr id="4" name="Picture 3"/>
          <p:cNvPicPr>
            <a:picLocks noChangeAspect="1"/>
          </p:cNvPicPr>
          <p:nvPr/>
        </p:nvPicPr>
        <p:blipFill>
          <a:blip r:embed="rId2" cstate="print"/>
          <a:stretch>
            <a:fillRect/>
          </a:stretch>
        </p:blipFill>
        <p:spPr>
          <a:xfrm>
            <a:off x="3794077" y="3189027"/>
            <a:ext cx="4719341" cy="3150622"/>
          </a:xfrm>
          <a:prstGeom prst="rect">
            <a:avLst/>
          </a:prstGeom>
        </p:spPr>
      </p:pic>
      <p:sp>
        <p:nvSpPr>
          <p:cNvPr id="5" name="TextBox 4"/>
          <p:cNvSpPr txBox="1"/>
          <p:nvPr/>
        </p:nvSpPr>
        <p:spPr>
          <a:xfrm>
            <a:off x="350511" y="3852208"/>
            <a:ext cx="3779232" cy="1938992"/>
          </a:xfrm>
          <a:prstGeom prst="rect">
            <a:avLst/>
          </a:prstGeom>
          <a:noFill/>
        </p:spPr>
        <p:txBody>
          <a:bodyPr wrap="square" rtlCol="0">
            <a:spAutoFit/>
          </a:bodyPr>
          <a:lstStyle/>
          <a:p>
            <a:r>
              <a:rPr lang="en-AU" sz="2400" dirty="0"/>
              <a:t>Unapproved mods to electrical equipment indicated little regard for departmental requirements</a:t>
            </a:r>
          </a:p>
        </p:txBody>
      </p:sp>
    </p:spTree>
    <p:extLst>
      <p:ext uri="{BB962C8B-B14F-4D97-AF65-F5344CB8AC3E}">
        <p14:creationId xmlns:p14="http://schemas.microsoft.com/office/powerpoint/2010/main" val="4824064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1" y="1735138"/>
            <a:ext cx="6377650" cy="4056062"/>
          </a:xfrm>
        </p:spPr>
        <p:txBody>
          <a:bodyPr>
            <a:normAutofit/>
          </a:bodyPr>
          <a:lstStyle/>
          <a:p>
            <a:r>
              <a:rPr lang="en-AU" dirty="0" smtClean="0"/>
              <a:t>Regulation by legislation is required for a breaker system to prevent any flameproof enclosure being opened without the automatic disconnection of power. </a:t>
            </a:r>
          </a:p>
          <a:p>
            <a:r>
              <a:rPr lang="en-AU" dirty="0" smtClean="0"/>
              <a:t>There is also a grave necessity for an interlocking circuit which will automatically trip the power to the miner if the auxiliary fan stops and even better would be the cutting of power to the section</a:t>
            </a:r>
          </a:p>
          <a:p>
            <a:endParaRPr lang="en-AU" dirty="0"/>
          </a:p>
        </p:txBody>
      </p:sp>
      <p:pic>
        <p:nvPicPr>
          <p:cNvPr id="4" name="Picture 3" descr="flameproof.jpg"/>
          <p:cNvPicPr>
            <a:picLocks noChangeAspect="1"/>
          </p:cNvPicPr>
          <p:nvPr/>
        </p:nvPicPr>
        <p:blipFill>
          <a:blip r:embed="rId2" cstate="print"/>
          <a:stretch>
            <a:fillRect/>
          </a:stretch>
        </p:blipFill>
        <p:spPr>
          <a:xfrm>
            <a:off x="7239000" y="2604786"/>
            <a:ext cx="1905000" cy="1905000"/>
          </a:xfrm>
          <a:prstGeom prst="rect">
            <a:avLst/>
          </a:prstGeom>
        </p:spPr>
      </p:pic>
    </p:spTree>
    <p:extLst>
      <p:ext uri="{BB962C8B-B14F-4D97-AF65-F5344CB8AC3E}">
        <p14:creationId xmlns:p14="http://schemas.microsoft.com/office/powerpoint/2010/main" val="41339229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Recommendations from enquiry</a:t>
            </a:r>
            <a:endParaRPr lang="en-AU" sz="3600" dirty="0"/>
          </a:p>
        </p:txBody>
      </p:sp>
      <p:sp>
        <p:nvSpPr>
          <p:cNvPr id="3" name="Content Placeholder 2"/>
          <p:cNvSpPr>
            <a:spLocks noGrp="1"/>
          </p:cNvSpPr>
          <p:nvPr>
            <p:ph idx="1"/>
          </p:nvPr>
        </p:nvSpPr>
        <p:spPr>
          <a:xfrm>
            <a:off x="914400" y="1632030"/>
            <a:ext cx="7313613" cy="4159170"/>
          </a:xfrm>
        </p:spPr>
        <p:txBody>
          <a:bodyPr>
            <a:normAutofit/>
          </a:bodyPr>
          <a:lstStyle/>
          <a:p>
            <a:r>
              <a:rPr lang="en-AU" dirty="0" smtClean="0"/>
              <a:t>Investigation should be undertaken to find a more effective Self rescuer without the discomfort and heat felt by the workmen who escaped at Appin mine</a:t>
            </a:r>
          </a:p>
          <a:p>
            <a:r>
              <a:rPr lang="en-AU" dirty="0" smtClean="0"/>
              <a:t>Men should be taught what to expect when wearing a self rescuer</a:t>
            </a:r>
          </a:p>
          <a:p>
            <a:endParaRPr lang="en-AU" dirty="0"/>
          </a:p>
        </p:txBody>
      </p:sp>
      <p:pic>
        <p:nvPicPr>
          <p:cNvPr id="4" name="Picture 3"/>
          <p:cNvPicPr>
            <a:picLocks noChangeAspect="1" noChangeArrowheads="1"/>
          </p:cNvPicPr>
          <p:nvPr/>
        </p:nvPicPr>
        <p:blipFill>
          <a:blip r:embed="rId2" cstate="print"/>
          <a:srcRect/>
          <a:stretch>
            <a:fillRect/>
          </a:stretch>
        </p:blipFill>
        <p:spPr bwMode="auto">
          <a:xfrm>
            <a:off x="5385124" y="4525701"/>
            <a:ext cx="3202560" cy="2066168"/>
          </a:xfrm>
          <a:prstGeom prst="rect">
            <a:avLst/>
          </a:prstGeom>
          <a:noFill/>
          <a:ln w="9525">
            <a:noFill/>
            <a:miter lim="800000"/>
            <a:headEnd/>
            <a:tailEnd/>
          </a:ln>
          <a:effectLst/>
        </p:spPr>
      </p:pic>
      <p:pic>
        <p:nvPicPr>
          <p:cNvPr id="5" name="Picture 4" descr="person.jpg"/>
          <p:cNvPicPr>
            <a:picLocks noChangeAspect="1"/>
          </p:cNvPicPr>
          <p:nvPr/>
        </p:nvPicPr>
        <p:blipFill>
          <a:blip r:embed="rId3" cstate="print"/>
          <a:stretch>
            <a:fillRect/>
          </a:stretch>
        </p:blipFill>
        <p:spPr>
          <a:xfrm>
            <a:off x="3242000" y="4525701"/>
            <a:ext cx="2066168" cy="2066168"/>
          </a:xfrm>
          <a:prstGeom prst="rect">
            <a:avLst/>
          </a:prstGeom>
        </p:spPr>
      </p:pic>
      <p:pic>
        <p:nvPicPr>
          <p:cNvPr id="6" name="Picture 5" descr="regulator.jpg"/>
          <p:cNvPicPr>
            <a:picLocks noChangeAspect="1"/>
          </p:cNvPicPr>
          <p:nvPr/>
        </p:nvPicPr>
        <p:blipFill>
          <a:blip r:embed="rId4" cstate="print"/>
          <a:stretch>
            <a:fillRect/>
          </a:stretch>
        </p:blipFill>
        <p:spPr>
          <a:xfrm>
            <a:off x="1318780" y="4525701"/>
            <a:ext cx="1730710" cy="2008208"/>
          </a:xfrm>
          <a:prstGeom prst="rect">
            <a:avLst/>
          </a:prstGeom>
        </p:spPr>
      </p:pic>
    </p:spTree>
    <p:extLst>
      <p:ext uri="{BB962C8B-B14F-4D97-AF65-F5344CB8AC3E}">
        <p14:creationId xmlns:p14="http://schemas.microsoft.com/office/powerpoint/2010/main" val="35468394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Today...</a:t>
            </a:r>
            <a:endParaRPr lang="en-AU" dirty="0"/>
          </a:p>
        </p:txBody>
      </p:sp>
      <p:sp>
        <p:nvSpPr>
          <p:cNvPr id="3" name="Content Placeholder 2"/>
          <p:cNvSpPr>
            <a:spLocks noGrp="1"/>
          </p:cNvSpPr>
          <p:nvPr>
            <p:ph idx="1"/>
          </p:nvPr>
        </p:nvSpPr>
        <p:spPr>
          <a:xfrm>
            <a:off x="914400" y="1539433"/>
            <a:ext cx="7672428" cy="4251767"/>
          </a:xfrm>
        </p:spPr>
        <p:txBody>
          <a:bodyPr>
            <a:normAutofit fontScale="85000" lnSpcReduction="10000"/>
          </a:bodyPr>
          <a:lstStyle/>
          <a:p>
            <a:pPr>
              <a:lnSpc>
                <a:spcPct val="110000"/>
              </a:lnSpc>
            </a:pPr>
            <a:r>
              <a:rPr lang="en-AU" dirty="0" smtClean="0"/>
              <a:t>Auxiliary fans have degassing / Dilution chambers and 2 Methane monitors, one situated inside the ducting and one at the rear of the fan for general body set to trip at 1.25% CH4</a:t>
            </a:r>
          </a:p>
          <a:p>
            <a:pPr>
              <a:lnSpc>
                <a:spcPct val="110000"/>
              </a:lnSpc>
            </a:pPr>
            <a:r>
              <a:rPr lang="en-AU" dirty="0" smtClean="0"/>
              <a:t>Mining supervisors carry methane detectors which can detect multiple gases, </a:t>
            </a:r>
            <a:r>
              <a:rPr lang="en-AU" dirty="0" err="1" smtClean="0"/>
              <a:t>Eg</a:t>
            </a:r>
            <a:r>
              <a:rPr lang="en-AU" dirty="0" smtClean="0"/>
              <a:t> CH4,CO2,O2,CO, H2s and have low and high level alarms and can record peak readings</a:t>
            </a:r>
          </a:p>
          <a:p>
            <a:pPr>
              <a:lnSpc>
                <a:spcPct val="110000"/>
              </a:lnSpc>
            </a:pPr>
            <a:r>
              <a:rPr lang="en-AU" dirty="0" smtClean="0"/>
              <a:t>There is so much in place to reduce the risk of a methane explosion and so many other hazards however if people do not fully understand the risk and why controls are in place there very well could be another disaster</a:t>
            </a:r>
            <a:endParaRPr lang="en-AU" dirty="0"/>
          </a:p>
        </p:txBody>
      </p:sp>
      <p:pic>
        <p:nvPicPr>
          <p:cNvPr id="6" name="Picture 5" descr="651801-pike-river-mine.jpg"/>
          <p:cNvPicPr>
            <a:picLocks noChangeAspect="1"/>
          </p:cNvPicPr>
          <p:nvPr/>
        </p:nvPicPr>
        <p:blipFill>
          <a:blip r:embed="rId2" cstate="print"/>
          <a:stretch>
            <a:fillRect/>
          </a:stretch>
        </p:blipFill>
        <p:spPr>
          <a:xfrm>
            <a:off x="3386198" y="5307065"/>
            <a:ext cx="2343271" cy="1319442"/>
          </a:xfrm>
          <a:prstGeom prst="rect">
            <a:avLst/>
          </a:prstGeom>
        </p:spPr>
      </p:pic>
    </p:spTree>
    <p:extLst>
      <p:ext uri="{BB962C8B-B14F-4D97-AF65-F5344CB8AC3E}">
        <p14:creationId xmlns:p14="http://schemas.microsoft.com/office/powerpoint/2010/main" val="23579812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9919"/>
            <a:ext cx="7313613" cy="1151681"/>
          </a:xfrm>
        </p:spPr>
        <p:txBody>
          <a:bodyPr/>
          <a:lstStyle/>
          <a:p>
            <a:r>
              <a:rPr lang="en-AU" sz="2800" dirty="0" smtClean="0"/>
              <a:t>This Presentation is a tribute to these miners and as an initiative to educate young people in the industry so it never happens again</a:t>
            </a:r>
            <a:endParaRPr lang="en-AU" sz="2800" dirty="0"/>
          </a:p>
        </p:txBody>
      </p:sp>
      <p:sp>
        <p:nvSpPr>
          <p:cNvPr id="3" name="Content Placeholder 2"/>
          <p:cNvSpPr>
            <a:spLocks noGrp="1"/>
          </p:cNvSpPr>
          <p:nvPr>
            <p:ph idx="1"/>
          </p:nvPr>
        </p:nvSpPr>
        <p:spPr>
          <a:xfrm>
            <a:off x="2199191" y="1735138"/>
            <a:ext cx="2777924" cy="4056062"/>
          </a:xfrm>
        </p:spPr>
        <p:txBody>
          <a:bodyPr>
            <a:normAutofit fontScale="55000" lnSpcReduction="20000"/>
          </a:bodyPr>
          <a:lstStyle/>
          <a:p>
            <a:pPr>
              <a:lnSpc>
                <a:spcPct val="120000"/>
              </a:lnSpc>
              <a:spcBef>
                <a:spcPts val="300"/>
              </a:spcBef>
              <a:spcAft>
                <a:spcPts val="300"/>
              </a:spcAft>
              <a:buFont typeface="+mj-lt"/>
              <a:buAutoNum type="arabicPeriod"/>
            </a:pPr>
            <a:r>
              <a:rPr lang="en-AU" dirty="0" err="1" smtClean="0"/>
              <a:t>Alwyn</a:t>
            </a:r>
            <a:r>
              <a:rPr lang="en-AU" dirty="0" smtClean="0"/>
              <a:t> </a:t>
            </a:r>
            <a:r>
              <a:rPr lang="en-AU" dirty="0" err="1" smtClean="0"/>
              <a:t>Brewin</a:t>
            </a:r>
            <a:r>
              <a:rPr lang="en-AU" dirty="0" smtClean="0"/>
              <a:t>, </a:t>
            </a:r>
          </a:p>
          <a:p>
            <a:pPr>
              <a:lnSpc>
                <a:spcPct val="120000"/>
              </a:lnSpc>
              <a:spcBef>
                <a:spcPts val="300"/>
              </a:spcBef>
              <a:spcAft>
                <a:spcPts val="300"/>
              </a:spcAft>
              <a:buFont typeface="+mj-lt"/>
              <a:buAutoNum type="arabicPeriod"/>
            </a:pPr>
            <a:r>
              <a:rPr lang="en-AU" dirty="0" smtClean="0"/>
              <a:t>Francis </a:t>
            </a:r>
            <a:r>
              <a:rPr lang="en-AU" dirty="0" err="1" smtClean="0"/>
              <a:t>Garrity</a:t>
            </a:r>
            <a:r>
              <a:rPr lang="en-AU" dirty="0" smtClean="0"/>
              <a:t>,</a:t>
            </a:r>
          </a:p>
          <a:p>
            <a:pPr>
              <a:lnSpc>
                <a:spcPct val="120000"/>
              </a:lnSpc>
              <a:spcBef>
                <a:spcPts val="300"/>
              </a:spcBef>
              <a:spcAft>
                <a:spcPts val="300"/>
              </a:spcAft>
              <a:buFont typeface="+mj-lt"/>
              <a:buAutoNum type="arabicPeriod"/>
            </a:pPr>
            <a:r>
              <a:rPr lang="en-AU" dirty="0" smtClean="0"/>
              <a:t>Ian </a:t>
            </a:r>
            <a:r>
              <a:rPr lang="en-AU" dirty="0" err="1" smtClean="0"/>
              <a:t>Giffard</a:t>
            </a:r>
            <a:r>
              <a:rPr lang="en-AU" dirty="0" smtClean="0"/>
              <a:t>, </a:t>
            </a:r>
          </a:p>
          <a:p>
            <a:pPr>
              <a:lnSpc>
                <a:spcPct val="120000"/>
              </a:lnSpc>
              <a:spcBef>
                <a:spcPts val="300"/>
              </a:spcBef>
              <a:spcAft>
                <a:spcPts val="300"/>
              </a:spcAft>
              <a:buFont typeface="+mj-lt"/>
              <a:buAutoNum type="arabicPeriod"/>
            </a:pPr>
            <a:r>
              <a:rPr lang="en-AU" dirty="0" smtClean="0"/>
              <a:t>Geoffrey Johnson, </a:t>
            </a:r>
          </a:p>
          <a:p>
            <a:pPr>
              <a:lnSpc>
                <a:spcPct val="120000"/>
              </a:lnSpc>
              <a:spcBef>
                <a:spcPts val="300"/>
              </a:spcBef>
              <a:spcAft>
                <a:spcPts val="300"/>
              </a:spcAft>
              <a:buFont typeface="+mj-lt"/>
              <a:buAutoNum type="arabicPeriod"/>
            </a:pPr>
            <a:r>
              <a:rPr lang="en-AU" dirty="0" err="1" smtClean="0"/>
              <a:t>Jurgen</a:t>
            </a:r>
            <a:r>
              <a:rPr lang="en-AU" dirty="0" smtClean="0"/>
              <a:t> </a:t>
            </a:r>
            <a:r>
              <a:rPr lang="en-AU" dirty="0" err="1" smtClean="0"/>
              <a:t>Lauterbach</a:t>
            </a:r>
            <a:r>
              <a:rPr lang="en-AU" dirty="0" smtClean="0"/>
              <a:t>, </a:t>
            </a:r>
          </a:p>
          <a:p>
            <a:pPr>
              <a:lnSpc>
                <a:spcPct val="120000"/>
              </a:lnSpc>
              <a:spcBef>
                <a:spcPts val="300"/>
              </a:spcBef>
              <a:spcAft>
                <a:spcPts val="300"/>
              </a:spcAft>
              <a:buFont typeface="+mj-lt"/>
              <a:buAutoNum type="arabicPeriod"/>
            </a:pPr>
            <a:r>
              <a:rPr lang="en-AU" dirty="0" smtClean="0"/>
              <a:t>Alexander Lawson,</a:t>
            </a:r>
          </a:p>
          <a:p>
            <a:pPr>
              <a:lnSpc>
                <a:spcPct val="120000"/>
              </a:lnSpc>
              <a:spcBef>
                <a:spcPts val="300"/>
              </a:spcBef>
              <a:spcAft>
                <a:spcPts val="300"/>
              </a:spcAft>
              <a:buFont typeface="+mj-lt"/>
              <a:buAutoNum type="arabicPeriod"/>
            </a:pPr>
            <a:r>
              <a:rPr lang="en-AU" dirty="0" smtClean="0"/>
              <a:t>James </a:t>
            </a:r>
            <a:r>
              <a:rPr lang="en-AU" dirty="0" err="1" smtClean="0"/>
              <a:t>Oldcorn</a:t>
            </a:r>
            <a:r>
              <a:rPr lang="en-AU" dirty="0" smtClean="0"/>
              <a:t>, </a:t>
            </a:r>
          </a:p>
          <a:p>
            <a:pPr>
              <a:lnSpc>
                <a:spcPct val="120000"/>
              </a:lnSpc>
              <a:spcBef>
                <a:spcPts val="300"/>
              </a:spcBef>
              <a:spcAft>
                <a:spcPts val="300"/>
              </a:spcAft>
              <a:buFont typeface="+mj-lt"/>
              <a:buAutoNum type="arabicPeriod"/>
            </a:pPr>
            <a:r>
              <a:rPr lang="en-AU" dirty="0" smtClean="0"/>
              <a:t>Peter Peck, </a:t>
            </a:r>
          </a:p>
          <a:p>
            <a:pPr>
              <a:lnSpc>
                <a:spcPct val="120000"/>
              </a:lnSpc>
              <a:spcBef>
                <a:spcPts val="300"/>
              </a:spcBef>
              <a:spcAft>
                <a:spcPts val="300"/>
              </a:spcAft>
              <a:buFont typeface="+mj-lt"/>
              <a:buAutoNum type="arabicPeriod"/>
            </a:pPr>
            <a:r>
              <a:rPr lang="en-AU" dirty="0" smtClean="0"/>
              <a:t>Robert </a:t>
            </a:r>
            <a:r>
              <a:rPr lang="en-AU" dirty="0" err="1" smtClean="0"/>
              <a:t>Rawcliffe</a:t>
            </a:r>
            <a:r>
              <a:rPr lang="en-AU" dirty="0" smtClean="0"/>
              <a:t>, </a:t>
            </a:r>
          </a:p>
          <a:p>
            <a:pPr>
              <a:lnSpc>
                <a:spcPct val="120000"/>
              </a:lnSpc>
              <a:spcBef>
                <a:spcPts val="300"/>
              </a:spcBef>
              <a:spcAft>
                <a:spcPts val="300"/>
              </a:spcAft>
              <a:buFont typeface="+mj-lt"/>
              <a:buAutoNum type="arabicPeriod"/>
            </a:pPr>
            <a:r>
              <a:rPr lang="en-AU" dirty="0" smtClean="0"/>
              <a:t>Roy Rawlings, </a:t>
            </a:r>
          </a:p>
          <a:p>
            <a:pPr>
              <a:lnSpc>
                <a:spcPct val="120000"/>
              </a:lnSpc>
              <a:spcBef>
                <a:spcPts val="300"/>
              </a:spcBef>
              <a:spcAft>
                <a:spcPts val="300"/>
              </a:spcAft>
              <a:buFont typeface="+mj-lt"/>
              <a:buAutoNum type="arabicPeriod"/>
            </a:pPr>
            <a:r>
              <a:rPr lang="en-AU" dirty="0" smtClean="0"/>
              <a:t>Karl </a:t>
            </a:r>
            <a:r>
              <a:rPr lang="en-AU" dirty="0" err="1" smtClean="0"/>
              <a:t>Staats</a:t>
            </a:r>
            <a:r>
              <a:rPr lang="en-AU" dirty="0" smtClean="0"/>
              <a:t>, </a:t>
            </a:r>
          </a:p>
          <a:p>
            <a:pPr>
              <a:lnSpc>
                <a:spcPct val="120000"/>
              </a:lnSpc>
              <a:spcBef>
                <a:spcPts val="300"/>
              </a:spcBef>
              <a:spcAft>
                <a:spcPts val="300"/>
              </a:spcAft>
              <a:buFont typeface="+mj-lt"/>
              <a:buAutoNum type="arabicPeriod"/>
            </a:pPr>
            <a:r>
              <a:rPr lang="en-AU" dirty="0" smtClean="0"/>
              <a:t>John Stoneham , </a:t>
            </a:r>
          </a:p>
          <a:p>
            <a:pPr>
              <a:lnSpc>
                <a:spcPct val="120000"/>
              </a:lnSpc>
              <a:spcBef>
                <a:spcPts val="300"/>
              </a:spcBef>
              <a:spcAft>
                <a:spcPts val="300"/>
              </a:spcAft>
              <a:buFont typeface="+mj-lt"/>
              <a:buAutoNum type="arabicPeriod"/>
            </a:pPr>
            <a:r>
              <a:rPr lang="en-AU" dirty="0" smtClean="0"/>
              <a:t>Roy Williams</a:t>
            </a:r>
          </a:p>
          <a:p>
            <a:pPr>
              <a:lnSpc>
                <a:spcPct val="120000"/>
              </a:lnSpc>
              <a:spcBef>
                <a:spcPts val="300"/>
              </a:spcBef>
              <a:spcAft>
                <a:spcPts val="300"/>
              </a:spcAft>
              <a:buFont typeface="+mj-lt"/>
              <a:buAutoNum type="arabicPeriod"/>
            </a:pPr>
            <a:r>
              <a:rPr lang="en-AU" dirty="0" smtClean="0"/>
              <a:t>Garry Woods </a:t>
            </a:r>
          </a:p>
          <a:p>
            <a:pPr>
              <a:lnSpc>
                <a:spcPct val="120000"/>
              </a:lnSpc>
              <a:spcBef>
                <a:spcPts val="300"/>
              </a:spcBef>
              <a:spcAft>
                <a:spcPts val="300"/>
              </a:spcAft>
            </a:pPr>
            <a:endParaRPr lang="en-AU" dirty="0"/>
          </a:p>
        </p:txBody>
      </p:sp>
      <p:pic>
        <p:nvPicPr>
          <p:cNvPr id="5" name="Picture 4" descr="plaque.jpg"/>
          <p:cNvPicPr>
            <a:picLocks noChangeAspect="1"/>
          </p:cNvPicPr>
          <p:nvPr/>
        </p:nvPicPr>
        <p:blipFill>
          <a:blip r:embed="rId2" cstate="print"/>
          <a:srcRect l="6823" r="9551"/>
          <a:stretch>
            <a:fillRect/>
          </a:stretch>
        </p:blipFill>
        <p:spPr>
          <a:xfrm>
            <a:off x="5246240" y="2419109"/>
            <a:ext cx="3364426" cy="226535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3238"/>
            <a:ext cx="7313613" cy="868362"/>
          </a:xfrm>
        </p:spPr>
        <p:txBody>
          <a:bodyPr/>
          <a:lstStyle/>
          <a:p>
            <a:r>
              <a:rPr lang="en-AU" sz="2400" dirty="0" smtClean="0"/>
              <a:t>Four Employees were in the face areas and  near </a:t>
            </a:r>
            <a:r>
              <a:rPr lang="en-AU" sz="2400" dirty="0"/>
              <a:t>the </a:t>
            </a:r>
            <a:r>
              <a:rPr lang="en-AU" sz="2400" dirty="0" smtClean="0"/>
              <a:t>fan.</a:t>
            </a:r>
            <a:endParaRPr lang="en-US" sz="2400" b="1" dirty="0"/>
          </a:p>
        </p:txBody>
      </p:sp>
      <p:pic>
        <p:nvPicPr>
          <p:cNvPr id="4" name="Content Placeholder 3"/>
          <p:cNvPicPr>
            <a:picLocks noGrp="1" noChangeAspect="1"/>
          </p:cNvPicPr>
          <p:nvPr>
            <p:ph idx="1"/>
          </p:nvPr>
        </p:nvPicPr>
        <p:blipFill>
          <a:blip r:embed="rId2" cstate="print"/>
          <a:stretch>
            <a:fillRect/>
          </a:stretch>
        </p:blipFill>
        <p:spPr>
          <a:xfrm>
            <a:off x="3588607" y="1596599"/>
            <a:ext cx="5321923" cy="2456787"/>
          </a:xfrm>
          <a:prstGeom prst="rect">
            <a:avLst/>
          </a:prstGeom>
        </p:spPr>
      </p:pic>
      <p:pic>
        <p:nvPicPr>
          <p:cNvPr id="5" name="Content Placeholder 4"/>
          <p:cNvPicPr>
            <a:picLocks noChangeAspect="1"/>
          </p:cNvPicPr>
          <p:nvPr/>
        </p:nvPicPr>
        <p:blipFill>
          <a:blip r:embed="rId3" cstate="print"/>
          <a:stretch>
            <a:fillRect/>
          </a:stretch>
        </p:blipFill>
        <p:spPr>
          <a:xfrm>
            <a:off x="0" y="2433765"/>
            <a:ext cx="2088107" cy="4442977"/>
          </a:xfrm>
          <a:prstGeom prst="rect">
            <a:avLst/>
          </a:prstGeom>
        </p:spPr>
      </p:pic>
      <p:cxnSp>
        <p:nvCxnSpPr>
          <p:cNvPr id="6" name="Straight Connector 5"/>
          <p:cNvCxnSpPr/>
          <p:nvPr/>
        </p:nvCxnSpPr>
        <p:spPr>
          <a:xfrm flipH="1">
            <a:off x="914400" y="2951328"/>
            <a:ext cx="4619769" cy="77147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29150" y="2368076"/>
            <a:ext cx="6318913" cy="96899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984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b="1" dirty="0"/>
          </a:p>
        </p:txBody>
      </p:sp>
      <p:pic>
        <p:nvPicPr>
          <p:cNvPr id="4" name="Content Placeholder 3"/>
          <p:cNvPicPr>
            <a:picLocks noGrp="1" noChangeAspect="1"/>
          </p:cNvPicPr>
          <p:nvPr>
            <p:ph idx="1"/>
          </p:nvPr>
        </p:nvPicPr>
        <p:blipFill>
          <a:blip r:embed="rId2" cstate="print"/>
          <a:stretch>
            <a:fillRect/>
          </a:stretch>
        </p:blipFill>
        <p:spPr>
          <a:xfrm>
            <a:off x="341194" y="55218"/>
            <a:ext cx="3179927" cy="6802782"/>
          </a:xfrm>
          <a:prstGeom prst="rect">
            <a:avLst/>
          </a:prstGeom>
          <a:solidFill>
            <a:srgbClr val="FF0000"/>
          </a:solidFill>
        </p:spPr>
      </p:pic>
      <p:sp>
        <p:nvSpPr>
          <p:cNvPr id="5" name="Down Arrow 4"/>
          <p:cNvSpPr/>
          <p:nvPr/>
        </p:nvSpPr>
        <p:spPr>
          <a:xfrm>
            <a:off x="914400" y="3889612"/>
            <a:ext cx="45719" cy="8461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Down Arrow 5"/>
          <p:cNvSpPr/>
          <p:nvPr/>
        </p:nvSpPr>
        <p:spPr>
          <a:xfrm>
            <a:off x="914400" y="2320119"/>
            <a:ext cx="45719" cy="6687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Rectangle 6"/>
          <p:cNvSpPr/>
          <p:nvPr/>
        </p:nvSpPr>
        <p:spPr>
          <a:xfrm>
            <a:off x="4258101" y="503239"/>
            <a:ext cx="4285398" cy="59967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200" dirty="0"/>
              <a:t>The changeover from two intakes to one intake and two returns was an unusual procedure for Appin</a:t>
            </a:r>
            <a:r>
              <a:rPr lang="en-AU" sz="2200" dirty="0" smtClean="0"/>
              <a:t>.</a:t>
            </a:r>
          </a:p>
          <a:p>
            <a:pPr algn="ctr"/>
            <a:r>
              <a:rPr lang="en-AU" sz="2200" dirty="0" smtClean="0"/>
              <a:t> </a:t>
            </a:r>
          </a:p>
          <a:p>
            <a:pPr algn="ctr"/>
            <a:r>
              <a:rPr lang="en-AU" sz="2200" dirty="0" smtClean="0"/>
              <a:t>It</a:t>
            </a:r>
            <a:r>
              <a:rPr lang="en-AU" sz="2200" dirty="0"/>
              <a:t> </a:t>
            </a:r>
            <a:r>
              <a:rPr lang="en-AU" sz="2200" dirty="0" smtClean="0"/>
              <a:t>was </a:t>
            </a:r>
            <a:r>
              <a:rPr lang="en-AU" sz="2200" dirty="0"/>
              <a:t>not possible to establish whether each of the on-site officials was kept in touch with progress in the</a:t>
            </a:r>
          </a:p>
          <a:p>
            <a:pPr algn="ctr"/>
            <a:r>
              <a:rPr lang="en-AU" sz="2200" dirty="0"/>
              <a:t>changeover period</a:t>
            </a:r>
            <a:r>
              <a:rPr lang="en-AU" sz="2200" dirty="0" smtClean="0"/>
              <a:t>.</a:t>
            </a:r>
          </a:p>
          <a:p>
            <a:pPr algn="ctr"/>
            <a:endParaRPr lang="en-AU" sz="2200" dirty="0"/>
          </a:p>
          <a:p>
            <a:pPr algn="ctr"/>
            <a:r>
              <a:rPr lang="en-AU" sz="2200" dirty="0" smtClean="0"/>
              <a:t>It </a:t>
            </a:r>
            <a:r>
              <a:rPr lang="en-AU" sz="2200" dirty="0"/>
              <a:t>is clear however that the final stages of the changeover had been reached by </a:t>
            </a:r>
            <a:r>
              <a:rPr lang="en-AU" sz="2200" dirty="0" smtClean="0"/>
              <a:t>the start </a:t>
            </a:r>
            <a:r>
              <a:rPr lang="en-AU" sz="2200" dirty="0"/>
              <a:t>of the evening shift on the day of the explosion.</a:t>
            </a:r>
          </a:p>
        </p:txBody>
      </p:sp>
      <p:cxnSp>
        <p:nvCxnSpPr>
          <p:cNvPr id="13" name="Straight Connector 12"/>
          <p:cNvCxnSpPr/>
          <p:nvPr/>
        </p:nvCxnSpPr>
        <p:spPr>
          <a:xfrm flipV="1">
            <a:off x="1187355" y="4067033"/>
            <a:ext cx="1555845" cy="66874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743200" y="3521122"/>
            <a:ext cx="900752" cy="923330"/>
          </a:xfrm>
          <a:prstGeom prst="rect">
            <a:avLst/>
          </a:prstGeom>
          <a:noFill/>
        </p:spPr>
        <p:txBody>
          <a:bodyPr wrap="square" rtlCol="0">
            <a:spAutoFit/>
          </a:bodyPr>
          <a:lstStyle/>
          <a:p>
            <a:r>
              <a:rPr lang="en-AU" dirty="0" smtClean="0"/>
              <a:t>10 men at crib</a:t>
            </a:r>
            <a:endParaRPr lang="en-AU" dirty="0"/>
          </a:p>
        </p:txBody>
      </p:sp>
      <p:cxnSp>
        <p:nvCxnSpPr>
          <p:cNvPr id="16" name="Straight Connector 15"/>
          <p:cNvCxnSpPr/>
          <p:nvPr/>
        </p:nvCxnSpPr>
        <p:spPr>
          <a:xfrm flipV="1">
            <a:off x="1282890" y="723331"/>
            <a:ext cx="1255594" cy="648269"/>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538484" y="723331"/>
            <a:ext cx="982637" cy="369332"/>
          </a:xfrm>
          <a:prstGeom prst="rect">
            <a:avLst/>
          </a:prstGeom>
          <a:noFill/>
        </p:spPr>
        <p:txBody>
          <a:bodyPr wrap="square" rtlCol="0">
            <a:spAutoFit/>
          </a:bodyPr>
          <a:lstStyle/>
          <a:p>
            <a:r>
              <a:rPr lang="en-AU" dirty="0" smtClean="0"/>
              <a:t>Fitter</a:t>
            </a:r>
            <a:endParaRPr lang="en-AU" dirty="0"/>
          </a:p>
        </p:txBody>
      </p:sp>
      <p:cxnSp>
        <p:nvCxnSpPr>
          <p:cNvPr id="19" name="Straight Connector 18"/>
          <p:cNvCxnSpPr/>
          <p:nvPr/>
        </p:nvCxnSpPr>
        <p:spPr>
          <a:xfrm flipV="1">
            <a:off x="2101755" y="1371600"/>
            <a:ext cx="641445" cy="10235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743200" y="1092663"/>
            <a:ext cx="777921" cy="369332"/>
          </a:xfrm>
          <a:prstGeom prst="rect">
            <a:avLst/>
          </a:prstGeom>
          <a:noFill/>
        </p:spPr>
        <p:txBody>
          <a:bodyPr wrap="square" rtlCol="0">
            <a:spAutoFit/>
          </a:bodyPr>
          <a:lstStyle/>
          <a:p>
            <a:r>
              <a:rPr lang="en-AU" dirty="0" err="1" smtClean="0"/>
              <a:t>Dep</a:t>
            </a:r>
            <a:endParaRPr lang="en-AU" dirty="0"/>
          </a:p>
        </p:txBody>
      </p:sp>
      <p:cxnSp>
        <p:nvCxnSpPr>
          <p:cNvPr id="23" name="Straight Connector 22"/>
          <p:cNvCxnSpPr/>
          <p:nvPr/>
        </p:nvCxnSpPr>
        <p:spPr>
          <a:xfrm>
            <a:off x="2101755" y="1692322"/>
            <a:ext cx="641445" cy="136478"/>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743199" y="1828799"/>
            <a:ext cx="1228299" cy="923330"/>
          </a:xfrm>
          <a:prstGeom prst="rect">
            <a:avLst/>
          </a:prstGeom>
          <a:noFill/>
        </p:spPr>
        <p:txBody>
          <a:bodyPr wrap="square" rtlCol="0">
            <a:spAutoFit/>
          </a:bodyPr>
          <a:lstStyle/>
          <a:p>
            <a:r>
              <a:rPr lang="en-AU" dirty="0" smtClean="0"/>
              <a:t>Fan Site – </a:t>
            </a:r>
          </a:p>
          <a:p>
            <a:r>
              <a:rPr lang="en-AU" dirty="0" smtClean="0"/>
              <a:t>U/M &amp; Elect</a:t>
            </a:r>
            <a:endParaRPr lang="en-AU" dirty="0"/>
          </a:p>
        </p:txBody>
      </p:sp>
    </p:spTree>
    <p:extLst>
      <p:ext uri="{BB962C8B-B14F-4D97-AF65-F5344CB8AC3E}">
        <p14:creationId xmlns:p14="http://schemas.microsoft.com/office/powerpoint/2010/main" val="1126911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endParaRPr lang="en-AU" sz="4400" b="1" dirty="0"/>
          </a:p>
        </p:txBody>
      </p:sp>
      <p:pic>
        <p:nvPicPr>
          <p:cNvPr id="5" name="Content Placeholder 4"/>
          <p:cNvPicPr>
            <a:picLocks noGrp="1" noChangeAspect="1"/>
          </p:cNvPicPr>
          <p:nvPr>
            <p:ph idx="1"/>
          </p:nvPr>
        </p:nvPicPr>
        <p:blipFill>
          <a:blip r:embed="rId3" cstate="print"/>
          <a:stretch>
            <a:fillRect/>
          </a:stretch>
        </p:blipFill>
        <p:spPr>
          <a:xfrm>
            <a:off x="0" y="187301"/>
            <a:ext cx="3098042" cy="6591870"/>
          </a:xfrm>
          <a:prstGeom prst="rect">
            <a:avLst/>
          </a:prstGeom>
        </p:spPr>
      </p:pic>
      <p:sp>
        <p:nvSpPr>
          <p:cNvPr id="4" name="Rectangle 3"/>
          <p:cNvSpPr/>
          <p:nvPr/>
        </p:nvSpPr>
        <p:spPr>
          <a:xfrm>
            <a:off x="3767770" y="503238"/>
            <a:ext cx="4775730" cy="61289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t>On the previous shift the overcast in 3 </a:t>
            </a:r>
            <a:r>
              <a:rPr lang="en-AU" sz="2000" dirty="0" err="1"/>
              <a:t>cutthrough</a:t>
            </a:r>
            <a:r>
              <a:rPr lang="en-AU" sz="2000" dirty="0"/>
              <a:t> was completed and a temporary brattice </a:t>
            </a:r>
            <a:r>
              <a:rPr lang="en-AU" sz="2000" dirty="0" smtClean="0"/>
              <a:t>stopping was </a:t>
            </a:r>
            <a:r>
              <a:rPr lang="en-AU" sz="2000" dirty="0"/>
              <a:t>erected in B heading </a:t>
            </a:r>
            <a:r>
              <a:rPr lang="en-AU" sz="2000" dirty="0" err="1"/>
              <a:t>outbye</a:t>
            </a:r>
            <a:r>
              <a:rPr lang="en-AU" sz="2000" dirty="0"/>
              <a:t> of C/T 3. </a:t>
            </a:r>
            <a:endParaRPr lang="en-AU" sz="2000" dirty="0" smtClean="0"/>
          </a:p>
          <a:p>
            <a:pPr algn="ctr"/>
            <a:endParaRPr lang="en-AU" sz="2000" dirty="0" smtClean="0"/>
          </a:p>
          <a:p>
            <a:pPr algn="ctr"/>
            <a:r>
              <a:rPr lang="en-AU" sz="2000" dirty="0" smtClean="0"/>
              <a:t>It </a:t>
            </a:r>
            <a:r>
              <a:rPr lang="en-AU" sz="2000" dirty="0"/>
              <a:t>was planned that the brattice stopping in C/T 3 would </a:t>
            </a:r>
            <a:r>
              <a:rPr lang="en-AU" sz="2000" dirty="0" smtClean="0"/>
              <a:t>be removed </a:t>
            </a:r>
            <a:r>
              <a:rPr lang="en-AU" sz="2000" dirty="0"/>
              <a:t>so that B heading would become a return. </a:t>
            </a:r>
            <a:endParaRPr lang="en-AU" sz="2000" dirty="0" smtClean="0"/>
          </a:p>
          <a:p>
            <a:pPr algn="ctr"/>
            <a:endParaRPr lang="en-AU" sz="2000" dirty="0" smtClean="0"/>
          </a:p>
          <a:p>
            <a:pPr algn="ctr"/>
            <a:r>
              <a:rPr lang="en-AU" sz="2000" dirty="0" smtClean="0"/>
              <a:t>The </a:t>
            </a:r>
            <a:r>
              <a:rPr lang="en-AU" sz="2000" dirty="0"/>
              <a:t>deputy who was on-site did not remove </a:t>
            </a:r>
            <a:r>
              <a:rPr lang="en-AU" sz="2000" dirty="0" smtClean="0"/>
              <a:t>the C/T </a:t>
            </a:r>
            <a:r>
              <a:rPr lang="en-AU" sz="2000" dirty="0"/>
              <a:t>3 brattice because he became aware that there was leakage of intake air through the overcast. </a:t>
            </a:r>
            <a:endParaRPr lang="en-AU" sz="2000" dirty="0" smtClean="0"/>
          </a:p>
          <a:p>
            <a:pPr algn="ctr"/>
            <a:endParaRPr lang="en-AU" sz="2000" dirty="0" smtClean="0"/>
          </a:p>
          <a:p>
            <a:pPr algn="ctr"/>
            <a:r>
              <a:rPr lang="en-AU" sz="2000" dirty="0" smtClean="0"/>
              <a:t>It</a:t>
            </a:r>
            <a:r>
              <a:rPr lang="en-AU" sz="2000" dirty="0"/>
              <a:t> </a:t>
            </a:r>
            <a:r>
              <a:rPr lang="en-AU" sz="2000" dirty="0" smtClean="0"/>
              <a:t>was </a:t>
            </a:r>
            <a:r>
              <a:rPr lang="en-AU" sz="2000" dirty="0"/>
              <a:t>not possible to establish when or if the C/T 3 brattice was removed. It is obvious however, that until</a:t>
            </a:r>
          </a:p>
          <a:p>
            <a:pPr algn="ctr"/>
            <a:r>
              <a:rPr lang="en-AU" sz="2000" dirty="0"/>
              <a:t>it was taken down B heading was almost completely unventilated.</a:t>
            </a:r>
          </a:p>
        </p:txBody>
      </p:sp>
      <p:sp>
        <p:nvSpPr>
          <p:cNvPr id="3" name="Down Arrow 2"/>
          <p:cNvSpPr/>
          <p:nvPr/>
        </p:nvSpPr>
        <p:spPr>
          <a:xfrm>
            <a:off x="464024" y="3643952"/>
            <a:ext cx="45719" cy="8325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Down Arrow 5"/>
          <p:cNvSpPr/>
          <p:nvPr/>
        </p:nvSpPr>
        <p:spPr>
          <a:xfrm>
            <a:off x="1414591" y="1897039"/>
            <a:ext cx="45719" cy="62779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Left Arrow 6"/>
          <p:cNvSpPr/>
          <p:nvPr/>
        </p:nvSpPr>
        <p:spPr>
          <a:xfrm>
            <a:off x="914400" y="2770496"/>
            <a:ext cx="368490" cy="4571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9" name="Straight Arrow Connector 8"/>
          <p:cNvCxnSpPr/>
          <p:nvPr/>
        </p:nvCxnSpPr>
        <p:spPr>
          <a:xfrm flipH="1">
            <a:off x="705080" y="1189328"/>
            <a:ext cx="3536414" cy="1581168"/>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82890" y="3106757"/>
            <a:ext cx="446758" cy="132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449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endParaRPr lang="en-AU" sz="4400" b="1" dirty="0"/>
          </a:p>
        </p:txBody>
      </p:sp>
      <p:pic>
        <p:nvPicPr>
          <p:cNvPr id="7" name="Content Placeholder 6"/>
          <p:cNvPicPr>
            <a:picLocks noGrp="1" noChangeAspect="1"/>
          </p:cNvPicPr>
          <p:nvPr>
            <p:ph idx="1"/>
          </p:nvPr>
        </p:nvPicPr>
        <p:blipFill>
          <a:blip r:embed="rId3" cstate="print"/>
          <a:stretch>
            <a:fillRect/>
          </a:stretch>
        </p:blipFill>
        <p:spPr>
          <a:xfrm>
            <a:off x="0" y="0"/>
            <a:ext cx="3605483" cy="6721823"/>
          </a:xfrm>
          <a:prstGeom prst="rect">
            <a:avLst/>
          </a:prstGeom>
        </p:spPr>
      </p:pic>
      <p:sp>
        <p:nvSpPr>
          <p:cNvPr id="9" name="Rectangle 8"/>
          <p:cNvSpPr/>
          <p:nvPr/>
        </p:nvSpPr>
        <p:spPr>
          <a:xfrm>
            <a:off x="4162567" y="627797"/>
            <a:ext cx="4626591" cy="5977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dirty="0"/>
              <a:t>The brattice for the stopping in B heading was found after the explosion to have been erected on </a:t>
            </a:r>
            <a:r>
              <a:rPr lang="en-AU" sz="2000" dirty="0" smtClean="0"/>
              <a:t>the wrong </a:t>
            </a:r>
            <a:r>
              <a:rPr lang="en-AU" sz="2000" dirty="0"/>
              <a:t>side of the props. </a:t>
            </a:r>
            <a:endParaRPr lang="en-AU" sz="2000" dirty="0" smtClean="0"/>
          </a:p>
          <a:p>
            <a:pPr algn="ctr"/>
            <a:endParaRPr lang="en-AU" sz="2000" dirty="0" smtClean="0"/>
          </a:p>
          <a:p>
            <a:pPr algn="ctr"/>
            <a:r>
              <a:rPr lang="en-AU" sz="2000" dirty="0" smtClean="0"/>
              <a:t>Assuming </a:t>
            </a:r>
            <a:r>
              <a:rPr lang="en-AU" sz="2000" dirty="0"/>
              <a:t>this did not affect its efficiency and that the leakage from </a:t>
            </a:r>
            <a:r>
              <a:rPr lang="en-AU" sz="2000" dirty="0" smtClean="0"/>
              <a:t>the overcast </a:t>
            </a:r>
            <a:r>
              <a:rPr lang="en-AU" sz="2000" dirty="0"/>
              <a:t>was not as significant as suggested, removal of the C/T 3 stopping was all that was </a:t>
            </a:r>
            <a:r>
              <a:rPr lang="en-AU" sz="2000" dirty="0" smtClean="0"/>
              <a:t>necessary to </a:t>
            </a:r>
            <a:r>
              <a:rPr lang="en-AU" sz="2000" dirty="0"/>
              <a:t>establish B heading as an operational return</a:t>
            </a:r>
            <a:r>
              <a:rPr lang="en-AU" sz="2000" dirty="0" smtClean="0"/>
              <a:t>.</a:t>
            </a:r>
          </a:p>
          <a:p>
            <a:pPr algn="ctr"/>
            <a:endParaRPr lang="en-AU" sz="2000" dirty="0" smtClean="0"/>
          </a:p>
          <a:p>
            <a:pPr algn="ctr"/>
            <a:r>
              <a:rPr lang="en-AU" sz="2000" dirty="0" smtClean="0"/>
              <a:t>Once </a:t>
            </a:r>
            <a:r>
              <a:rPr lang="en-AU" sz="2000" dirty="0"/>
              <a:t>this was done the final step to be undertaken was the establishment of fan ventilation for </a:t>
            </a:r>
            <a:r>
              <a:rPr lang="en-AU" sz="2000" dirty="0" smtClean="0"/>
              <a:t>the standing </a:t>
            </a:r>
            <a:r>
              <a:rPr lang="en-AU" sz="2000" dirty="0"/>
              <a:t>stub of B heading </a:t>
            </a:r>
            <a:r>
              <a:rPr lang="en-AU" sz="2000" dirty="0" err="1"/>
              <a:t>inbye</a:t>
            </a:r>
            <a:r>
              <a:rPr lang="en-AU" sz="2000" dirty="0"/>
              <a:t> of C/T 4.</a:t>
            </a:r>
          </a:p>
        </p:txBody>
      </p:sp>
    </p:spTree>
    <p:extLst>
      <p:ext uri="{BB962C8B-B14F-4D97-AF65-F5344CB8AC3E}">
        <p14:creationId xmlns:p14="http://schemas.microsoft.com/office/powerpoint/2010/main" val="1810825388"/>
      </p:ext>
    </p:extLst>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theme/theme1.xml><?xml version="1.0" encoding="utf-8"?>
<a:theme xmlns:a="http://schemas.openxmlformats.org/drawingml/2006/main" name="RII Gas Manage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I Power point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RII Gas Manage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STI Power point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RII Gas Management.thmx</Template>
  <TotalTime>1345</TotalTime>
  <Words>3252</Words>
  <Application>Microsoft Office PowerPoint</Application>
  <PresentationFormat>On-screen Show (4:3)</PresentationFormat>
  <Paragraphs>229</Paragraphs>
  <Slides>58</Slides>
  <Notes>6</Notes>
  <HiddenSlides>0</HiddenSlides>
  <MMClips>0</MMClips>
  <ScaleCrop>false</ScaleCrop>
  <HeadingPairs>
    <vt:vector size="4" baseType="variant">
      <vt:variant>
        <vt:lpstr>Theme</vt:lpstr>
      </vt:variant>
      <vt:variant>
        <vt:i4>7</vt:i4>
      </vt:variant>
      <vt:variant>
        <vt:lpstr>Slide Titles</vt:lpstr>
      </vt:variant>
      <vt:variant>
        <vt:i4>58</vt:i4>
      </vt:variant>
    </vt:vector>
  </HeadingPairs>
  <TitlesOfParts>
    <vt:vector size="65" baseType="lpstr">
      <vt:lpstr>RII Gas Management</vt:lpstr>
      <vt:lpstr>1_Custom Design</vt:lpstr>
      <vt:lpstr>STI Power point template Final</vt:lpstr>
      <vt:lpstr>1_RII Gas Management</vt:lpstr>
      <vt:lpstr>2_Custom Design</vt:lpstr>
      <vt:lpstr>1_STI Power point template Final</vt:lpstr>
      <vt:lpstr>Inkwell</vt:lpstr>
      <vt:lpstr>Appin Mine Explosion</vt:lpstr>
      <vt:lpstr>Background</vt:lpstr>
      <vt:lpstr>Gas accumulation </vt:lpstr>
      <vt:lpstr>PowerPoint Presentation</vt:lpstr>
      <vt:lpstr>Established Information</vt:lpstr>
      <vt:lpstr>Four Employees were in the face areas and  near the fan.</vt:lpstr>
      <vt:lpstr>PowerPoint Presentation</vt:lpstr>
      <vt:lpstr>PowerPoint Presentation</vt:lpstr>
      <vt:lpstr>PowerPoint Presentation</vt:lpstr>
      <vt:lpstr>The Deputies Role</vt:lpstr>
      <vt:lpstr>Operation of the fan</vt:lpstr>
      <vt:lpstr>Accepted Significant matters</vt:lpstr>
      <vt:lpstr>Accepted Significant matters</vt:lpstr>
      <vt:lpstr>PowerPoint Presentation</vt:lpstr>
      <vt:lpstr>Accepted Significant matters</vt:lpstr>
      <vt:lpstr>Gas control</vt:lpstr>
      <vt:lpstr>Gas control</vt:lpstr>
      <vt:lpstr>Flameproof enclosures </vt:lpstr>
      <vt:lpstr>Flame safety lamps</vt:lpstr>
      <vt:lpstr>Flame safety lamps</vt:lpstr>
      <vt:lpstr>Removal of accumulations</vt:lpstr>
      <vt:lpstr>Removal of accumulations</vt:lpstr>
      <vt:lpstr>Blast pattern</vt:lpstr>
      <vt:lpstr>PowerPoint Presentation</vt:lpstr>
      <vt:lpstr>It was accepted that the trigger for the explosion was an ignition of methane that travelled inside the vent tubes.</vt:lpstr>
      <vt:lpstr>PowerPoint Presentation</vt:lpstr>
      <vt:lpstr>PowerPoint Presentation</vt:lpstr>
      <vt:lpstr>Alternative possibility</vt:lpstr>
      <vt:lpstr>Alternative possibility</vt:lpstr>
      <vt:lpstr>Alternative possibility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for Mining Officials</vt:lpstr>
      <vt:lpstr>Lessons for Mining Officials</vt:lpstr>
      <vt:lpstr>Recommendations from enquiry</vt:lpstr>
      <vt:lpstr>Recommendations from enquiry</vt:lpstr>
      <vt:lpstr>Recommendations from enquiry</vt:lpstr>
      <vt:lpstr>Recommendations from enquiry</vt:lpstr>
      <vt:lpstr>Recommendations from enquiry</vt:lpstr>
      <vt:lpstr>Recommendations from enquiry</vt:lpstr>
      <vt:lpstr>Recommendations from enquiry</vt:lpstr>
      <vt:lpstr>Recommendations from enquiry</vt:lpstr>
      <vt:lpstr>Recommendations from enquiry</vt:lpstr>
      <vt:lpstr>Recommendations from enquiry</vt:lpstr>
      <vt:lpstr>Recommendations from enquiry</vt:lpstr>
      <vt:lpstr>PowerPoint Presentation</vt:lpstr>
      <vt:lpstr>PowerPoint Presentation</vt:lpstr>
      <vt:lpstr>Recommendations from enquiry</vt:lpstr>
      <vt:lpstr>Recommendations from enquiry</vt:lpstr>
      <vt:lpstr>Recommendations from enquiry</vt:lpstr>
      <vt:lpstr>Today...</vt:lpstr>
      <vt:lpstr>This Presentation is a tribute to these miners and as an initiative to educate young people in the industry so it never happens again</vt:lpstr>
    </vt:vector>
  </TitlesOfParts>
  <Company>Safety Training &amp; Inductions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MURRAY</dc:creator>
  <cp:lastModifiedBy>Mark Parcell</cp:lastModifiedBy>
  <cp:revision>153</cp:revision>
  <dcterms:created xsi:type="dcterms:W3CDTF">2014-09-29T01:30:10Z</dcterms:created>
  <dcterms:modified xsi:type="dcterms:W3CDTF">2015-07-16T05:02:15Z</dcterms:modified>
</cp:coreProperties>
</file>